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56"/>
  </p:notesMasterIdLst>
  <p:sldIdLst>
    <p:sldId id="256" r:id="rId6"/>
    <p:sldId id="257" r:id="rId7"/>
    <p:sldId id="288" r:id="rId8"/>
    <p:sldId id="280" r:id="rId9"/>
    <p:sldId id="284" r:id="rId10"/>
    <p:sldId id="277" r:id="rId11"/>
    <p:sldId id="279" r:id="rId12"/>
    <p:sldId id="285" r:id="rId13"/>
    <p:sldId id="286" r:id="rId14"/>
    <p:sldId id="287" r:id="rId15"/>
    <p:sldId id="281" r:id="rId16"/>
    <p:sldId id="289" r:id="rId17"/>
    <p:sldId id="290" r:id="rId18"/>
    <p:sldId id="291" r:id="rId19"/>
    <p:sldId id="292" r:id="rId20"/>
    <p:sldId id="294" r:id="rId21"/>
    <p:sldId id="293" r:id="rId22"/>
    <p:sldId id="295" r:id="rId23"/>
    <p:sldId id="297" r:id="rId24"/>
    <p:sldId id="299" r:id="rId25"/>
    <p:sldId id="300" r:id="rId26"/>
    <p:sldId id="301" r:id="rId27"/>
    <p:sldId id="302" r:id="rId28"/>
    <p:sldId id="303" r:id="rId29"/>
    <p:sldId id="305" r:id="rId30"/>
    <p:sldId id="306" r:id="rId31"/>
    <p:sldId id="304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5" r:id="rId40"/>
    <p:sldId id="316" r:id="rId41"/>
    <p:sldId id="325" r:id="rId42"/>
    <p:sldId id="326" r:id="rId43"/>
    <p:sldId id="327" r:id="rId44"/>
    <p:sldId id="328" r:id="rId45"/>
    <p:sldId id="329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276" r:id="rId55"/>
  </p:sldIdLst>
  <p:sldSz cx="9144000" cy="6858000" type="screen4x3"/>
  <p:notesSz cx="7772400" cy="10058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io López Bernal" initials="SLB" lastIdx="9" clrIdx="0">
    <p:extLst>
      <p:ext uri="{19B8F6BF-5375-455C-9EA6-DF929625EA0E}">
        <p15:presenceInfo xmlns:p15="http://schemas.microsoft.com/office/powerpoint/2012/main" userId="S::slopez@um.es::63d0ee3d-bbbb-4ced-94fa-04c2b86f1c65" providerId="AD"/>
      </p:ext>
    </p:extLst>
  </p:cmAuthor>
  <p:cmAuthor id="2" name="Enrique Martínez" initials="EM" lastIdx="12" clrIdx="1">
    <p:extLst>
      <p:ext uri="{19B8F6BF-5375-455C-9EA6-DF929625EA0E}">
        <p15:presenceInfo xmlns:p15="http://schemas.microsoft.com/office/powerpoint/2012/main" userId="S::enriquetomas.martinezb@um.es::14312f20-13ce-4abf-a36c-35185eabbb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90B9"/>
    <a:srgbClr val="2E3F7F"/>
    <a:srgbClr val="BD2A33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67"/>
    <p:restoredTop sz="96154"/>
  </p:normalViewPr>
  <p:slideViewPr>
    <p:cSldViewPr snapToGrid="0" showGuides="1">
      <p:cViewPr varScale="1">
        <p:scale>
          <a:sx n="117" d="100"/>
          <a:sy n="117" d="100"/>
        </p:scale>
        <p:origin x="223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López Bernal" userId="63d0ee3d-bbbb-4ced-94fa-04c2b86f1c65" providerId="ADAL" clId="{4BC15EDA-AC5A-A743-8581-BDEEB47F1D83}"/>
    <pc:docChg chg="undo redo custSel addSld delSld modSld sldOrd">
      <pc:chgData name="Sergio López Bernal" userId="63d0ee3d-bbbb-4ced-94fa-04c2b86f1c65" providerId="ADAL" clId="{4BC15EDA-AC5A-A743-8581-BDEEB47F1D83}" dt="2022-04-05T18:06:25.620" v="18032" actId="20577"/>
      <pc:docMkLst>
        <pc:docMk/>
      </pc:docMkLst>
      <pc:sldChg chg="modSp mod">
        <pc:chgData name="Sergio López Bernal" userId="63d0ee3d-bbbb-4ced-94fa-04c2b86f1c65" providerId="ADAL" clId="{4BC15EDA-AC5A-A743-8581-BDEEB47F1D83}" dt="2022-03-31T11:40:05.591" v="5145" actId="20577"/>
        <pc:sldMkLst>
          <pc:docMk/>
          <pc:sldMk cId="0" sldId="256"/>
        </pc:sldMkLst>
      </pc:sldChg>
      <pc:sldChg chg="delSp modSp mod modNotesTx">
        <pc:chgData name="Sergio López Bernal" userId="63d0ee3d-bbbb-4ced-94fa-04c2b86f1c65" providerId="ADAL" clId="{4BC15EDA-AC5A-A743-8581-BDEEB47F1D83}" dt="2022-03-31T11:40:24.794" v="5164" actId="20577"/>
        <pc:sldMkLst>
          <pc:docMk/>
          <pc:sldMk cId="0" sldId="257"/>
        </pc:sldMkLst>
      </pc:sldChg>
      <pc:sldChg chg="modSp mod">
        <pc:chgData name="Sergio López Bernal" userId="63d0ee3d-bbbb-4ced-94fa-04c2b86f1c65" providerId="ADAL" clId="{4BC15EDA-AC5A-A743-8581-BDEEB47F1D83}" dt="2022-03-30T09:02:38.362" v="168" actId="20577"/>
        <pc:sldMkLst>
          <pc:docMk/>
          <pc:sldMk cId="35026445" sldId="276"/>
        </pc:sldMkLst>
      </pc:sldChg>
      <pc:sldChg chg="add del">
        <pc:chgData name="Sergio López Bernal" userId="63d0ee3d-bbbb-4ced-94fa-04c2b86f1c65" providerId="ADAL" clId="{4BC15EDA-AC5A-A743-8581-BDEEB47F1D83}" dt="2022-03-30T09:13:53.361" v="177"/>
        <pc:sldMkLst>
          <pc:docMk/>
          <pc:sldMk cId="1312689234" sldId="277"/>
        </pc:sldMkLst>
      </pc:sldChg>
      <pc:sldChg chg="modSp add mod">
        <pc:chgData name="Sergio López Bernal" userId="63d0ee3d-bbbb-4ced-94fa-04c2b86f1c65" providerId="ADAL" clId="{4BC15EDA-AC5A-A743-8581-BDEEB47F1D83}" dt="2022-03-30T15:05:22.249" v="3047" actId="20577"/>
        <pc:sldMkLst>
          <pc:docMk/>
          <pc:sldMk cId="1462400379" sldId="277"/>
        </pc:sldMkLst>
      </pc:sldChg>
      <pc:sldChg chg="modSp add del mod">
        <pc:chgData name="Sergio López Bernal" userId="63d0ee3d-bbbb-4ced-94fa-04c2b86f1c65" providerId="ADAL" clId="{4BC15EDA-AC5A-A743-8581-BDEEB47F1D83}" dt="2022-03-31T11:40:40.322" v="5166" actId="2696"/>
        <pc:sldMkLst>
          <pc:docMk/>
          <pc:sldMk cId="3891287938" sldId="278"/>
        </pc:sldMkLst>
      </pc:sldChg>
      <pc:sldChg chg="addSp delSp modSp add mod">
        <pc:chgData name="Sergio López Bernal" userId="63d0ee3d-bbbb-4ced-94fa-04c2b86f1c65" providerId="ADAL" clId="{4BC15EDA-AC5A-A743-8581-BDEEB47F1D83}" dt="2022-03-30T16:06:55.261" v="3728"/>
        <pc:sldMkLst>
          <pc:docMk/>
          <pc:sldMk cId="2698114054" sldId="279"/>
        </pc:sldMkLst>
      </pc:sldChg>
      <pc:sldChg chg="add del">
        <pc:chgData name="Sergio López Bernal" userId="63d0ee3d-bbbb-4ced-94fa-04c2b86f1c65" providerId="ADAL" clId="{4BC15EDA-AC5A-A743-8581-BDEEB47F1D83}" dt="2022-03-30T09:44:59.045" v="1164"/>
        <pc:sldMkLst>
          <pc:docMk/>
          <pc:sldMk cId="1563415404" sldId="280"/>
        </pc:sldMkLst>
      </pc:sldChg>
      <pc:sldChg chg="addSp delSp modSp add mod ord">
        <pc:chgData name="Sergio López Bernal" userId="63d0ee3d-bbbb-4ced-94fa-04c2b86f1c65" providerId="ADAL" clId="{4BC15EDA-AC5A-A743-8581-BDEEB47F1D83}" dt="2022-03-30T15:00:50.746" v="2899" actId="14100"/>
        <pc:sldMkLst>
          <pc:docMk/>
          <pc:sldMk cId="1699898921" sldId="280"/>
        </pc:sldMkLst>
      </pc:sldChg>
      <pc:sldChg chg="del">
        <pc:chgData name="Sergio López Bernal" userId="63d0ee3d-bbbb-4ced-94fa-04c2b86f1c65" providerId="ADAL" clId="{4BC15EDA-AC5A-A743-8581-BDEEB47F1D83}" dt="2022-03-30T09:02:11.155" v="153" actId="2696"/>
        <pc:sldMkLst>
          <pc:docMk/>
          <pc:sldMk cId="3101647893" sldId="280"/>
        </pc:sldMkLst>
      </pc:sldChg>
      <pc:sldChg chg="del">
        <pc:chgData name="Sergio López Bernal" userId="63d0ee3d-bbbb-4ced-94fa-04c2b86f1c65" providerId="ADAL" clId="{4BC15EDA-AC5A-A743-8581-BDEEB47F1D83}" dt="2022-03-30T09:02:11.666" v="154" actId="2696"/>
        <pc:sldMkLst>
          <pc:docMk/>
          <pc:sldMk cId="1968016732" sldId="281"/>
        </pc:sldMkLst>
      </pc:sldChg>
      <pc:sldChg chg="add del">
        <pc:chgData name="Sergio López Bernal" userId="63d0ee3d-bbbb-4ced-94fa-04c2b86f1c65" providerId="ADAL" clId="{4BC15EDA-AC5A-A743-8581-BDEEB47F1D83}" dt="2022-03-30T09:44:58.550" v="1163"/>
        <pc:sldMkLst>
          <pc:docMk/>
          <pc:sldMk cId="3823419309" sldId="281"/>
        </pc:sldMkLst>
      </pc:sldChg>
      <pc:sldChg chg="addSp delSp modSp add mod">
        <pc:chgData name="Sergio López Bernal" userId="63d0ee3d-bbbb-4ced-94fa-04c2b86f1c65" providerId="ADAL" clId="{4BC15EDA-AC5A-A743-8581-BDEEB47F1D83}" dt="2022-04-04T14:45:21.664" v="11935" actId="21"/>
        <pc:sldMkLst>
          <pc:docMk/>
          <pc:sldMk cId="4247636893" sldId="281"/>
        </pc:sldMkLst>
      </pc:sldChg>
      <pc:sldChg chg="add del">
        <pc:chgData name="Sergio López Bernal" userId="63d0ee3d-bbbb-4ced-94fa-04c2b86f1c65" providerId="ADAL" clId="{4BC15EDA-AC5A-A743-8581-BDEEB47F1D83}" dt="2022-04-01T11:00:05.707" v="5584" actId="2696"/>
        <pc:sldMkLst>
          <pc:docMk/>
          <pc:sldMk cId="1108018281" sldId="282"/>
        </pc:sldMkLst>
      </pc:sldChg>
      <pc:sldChg chg="add del">
        <pc:chgData name="Sergio López Bernal" userId="63d0ee3d-bbbb-4ced-94fa-04c2b86f1c65" providerId="ADAL" clId="{4BC15EDA-AC5A-A743-8581-BDEEB47F1D83}" dt="2022-03-30T09:44:58.153" v="1162"/>
        <pc:sldMkLst>
          <pc:docMk/>
          <pc:sldMk cId="4195912066" sldId="282"/>
        </pc:sldMkLst>
      </pc:sldChg>
      <pc:sldChg chg="add del">
        <pc:chgData name="Sergio López Bernal" userId="63d0ee3d-bbbb-4ced-94fa-04c2b86f1c65" providerId="ADAL" clId="{4BC15EDA-AC5A-A743-8581-BDEEB47F1D83}" dt="2022-03-30T09:44:57.851" v="1161"/>
        <pc:sldMkLst>
          <pc:docMk/>
          <pc:sldMk cId="2987130391" sldId="283"/>
        </pc:sldMkLst>
      </pc:sldChg>
      <pc:sldChg chg="add del">
        <pc:chgData name="Sergio López Bernal" userId="63d0ee3d-bbbb-4ced-94fa-04c2b86f1c65" providerId="ADAL" clId="{4BC15EDA-AC5A-A743-8581-BDEEB47F1D83}" dt="2022-04-01T11:00:06.480" v="5585" actId="2696"/>
        <pc:sldMkLst>
          <pc:docMk/>
          <pc:sldMk cId="3217954990" sldId="283"/>
        </pc:sldMkLst>
      </pc:sldChg>
      <pc:sldChg chg="add del">
        <pc:chgData name="Sergio López Bernal" userId="63d0ee3d-bbbb-4ced-94fa-04c2b86f1c65" providerId="ADAL" clId="{4BC15EDA-AC5A-A743-8581-BDEEB47F1D83}" dt="2022-03-30T09:44:57.445" v="1160"/>
        <pc:sldMkLst>
          <pc:docMk/>
          <pc:sldMk cId="1367841677" sldId="284"/>
        </pc:sldMkLst>
      </pc:sldChg>
      <pc:sldChg chg="addSp modSp add mod">
        <pc:chgData name="Sergio López Bernal" userId="63d0ee3d-bbbb-4ced-94fa-04c2b86f1c65" providerId="ADAL" clId="{4BC15EDA-AC5A-A743-8581-BDEEB47F1D83}" dt="2022-03-30T14:10:14.459" v="1707" actId="20577"/>
        <pc:sldMkLst>
          <pc:docMk/>
          <pc:sldMk cId="1491140430" sldId="284"/>
        </pc:sldMkLst>
      </pc:sldChg>
      <pc:sldChg chg="addSp delSp modSp add mod">
        <pc:chgData name="Sergio López Bernal" userId="63d0ee3d-bbbb-4ced-94fa-04c2b86f1c65" providerId="ADAL" clId="{4BC15EDA-AC5A-A743-8581-BDEEB47F1D83}" dt="2022-03-31T09:02:22.920" v="4178" actId="14"/>
        <pc:sldMkLst>
          <pc:docMk/>
          <pc:sldMk cId="2371157880" sldId="285"/>
        </pc:sldMkLst>
      </pc:sldChg>
      <pc:sldChg chg="addSp delSp modSp add mod">
        <pc:chgData name="Sergio López Bernal" userId="63d0ee3d-bbbb-4ced-94fa-04c2b86f1c65" providerId="ADAL" clId="{4BC15EDA-AC5A-A743-8581-BDEEB47F1D83}" dt="2022-03-31T10:12:17.427" v="4785" actId="113"/>
        <pc:sldMkLst>
          <pc:docMk/>
          <pc:sldMk cId="1057877955" sldId="286"/>
        </pc:sldMkLst>
      </pc:sldChg>
      <pc:sldChg chg="del">
        <pc:chgData name="Sergio López Bernal" userId="63d0ee3d-bbbb-4ced-94fa-04c2b86f1c65" providerId="ADAL" clId="{4BC15EDA-AC5A-A743-8581-BDEEB47F1D83}" dt="2022-03-30T09:02:12.594" v="156" actId="2696"/>
        <pc:sldMkLst>
          <pc:docMk/>
          <pc:sldMk cId="3577896378" sldId="286"/>
        </pc:sldMkLst>
      </pc:sldChg>
      <pc:sldChg chg="addSp delSp modSp add mod">
        <pc:chgData name="Sergio López Bernal" userId="63d0ee3d-bbbb-4ced-94fa-04c2b86f1c65" providerId="ADAL" clId="{4BC15EDA-AC5A-A743-8581-BDEEB47F1D83}" dt="2022-04-03T15:19:10.912" v="8746" actId="1076"/>
        <pc:sldMkLst>
          <pc:docMk/>
          <pc:sldMk cId="121993668" sldId="287"/>
        </pc:sldMkLst>
      </pc:sldChg>
      <pc:sldChg chg="del">
        <pc:chgData name="Sergio López Bernal" userId="63d0ee3d-bbbb-4ced-94fa-04c2b86f1c65" providerId="ADAL" clId="{4BC15EDA-AC5A-A743-8581-BDEEB47F1D83}" dt="2022-03-30T09:02:18.970" v="159" actId="2696"/>
        <pc:sldMkLst>
          <pc:docMk/>
          <pc:sldMk cId="2948261634" sldId="288"/>
        </pc:sldMkLst>
      </pc:sldChg>
      <pc:sldChg chg="modSp add mod">
        <pc:chgData name="Sergio López Bernal" userId="63d0ee3d-bbbb-4ced-94fa-04c2b86f1c65" providerId="ADAL" clId="{4BC15EDA-AC5A-A743-8581-BDEEB47F1D83}" dt="2022-04-03T15:45:45.969" v="9452" actId="20577"/>
        <pc:sldMkLst>
          <pc:docMk/>
          <pc:sldMk cId="3550603736" sldId="288"/>
        </pc:sldMkLst>
      </pc:sldChg>
      <pc:sldChg chg="addSp delSp modSp add mod">
        <pc:chgData name="Sergio López Bernal" userId="63d0ee3d-bbbb-4ced-94fa-04c2b86f1c65" providerId="ADAL" clId="{4BC15EDA-AC5A-A743-8581-BDEEB47F1D83}" dt="2022-04-01T14:54:51.194" v="6072" actId="1037"/>
        <pc:sldMkLst>
          <pc:docMk/>
          <pc:sldMk cId="1140657663" sldId="289"/>
        </pc:sldMkLst>
      </pc:sldChg>
      <pc:sldChg chg="addSp delSp modSp add mod">
        <pc:chgData name="Sergio López Bernal" userId="63d0ee3d-bbbb-4ced-94fa-04c2b86f1c65" providerId="ADAL" clId="{4BC15EDA-AC5A-A743-8581-BDEEB47F1D83}" dt="2022-04-03T11:41:43.417" v="7740" actId="1076"/>
        <pc:sldMkLst>
          <pc:docMk/>
          <pc:sldMk cId="1840471489" sldId="290"/>
        </pc:sldMkLst>
      </pc:sldChg>
      <pc:sldChg chg="del">
        <pc:chgData name="Sergio López Bernal" userId="63d0ee3d-bbbb-4ced-94fa-04c2b86f1c65" providerId="ADAL" clId="{4BC15EDA-AC5A-A743-8581-BDEEB47F1D83}" dt="2022-03-30T09:02:12.141" v="155" actId="2696"/>
        <pc:sldMkLst>
          <pc:docMk/>
          <pc:sldMk cId="2195084955" sldId="290"/>
        </pc:sldMkLst>
      </pc:sldChg>
      <pc:sldChg chg="del">
        <pc:chgData name="Sergio López Bernal" userId="63d0ee3d-bbbb-4ced-94fa-04c2b86f1c65" providerId="ADAL" clId="{4BC15EDA-AC5A-A743-8581-BDEEB47F1D83}" dt="2022-03-30T09:02:13.068" v="157" actId="2696"/>
        <pc:sldMkLst>
          <pc:docMk/>
          <pc:sldMk cId="2856992057" sldId="291"/>
        </pc:sldMkLst>
      </pc:sldChg>
      <pc:sldChg chg="addSp delSp modSp add mod">
        <pc:chgData name="Sergio López Bernal" userId="63d0ee3d-bbbb-4ced-94fa-04c2b86f1c65" providerId="ADAL" clId="{4BC15EDA-AC5A-A743-8581-BDEEB47F1D83}" dt="2022-04-03T11:44:12.789" v="7791" actId="1076"/>
        <pc:sldMkLst>
          <pc:docMk/>
          <pc:sldMk cId="3404344207" sldId="291"/>
        </pc:sldMkLst>
      </pc:sldChg>
      <pc:sldChg chg="addSp delSp modSp add del mod">
        <pc:chgData name="Sergio López Bernal" userId="63d0ee3d-bbbb-4ced-94fa-04c2b86f1c65" providerId="ADAL" clId="{4BC15EDA-AC5A-A743-8581-BDEEB47F1D83}" dt="2022-04-01T15:10:51.781" v="6266" actId="2696"/>
        <pc:sldMkLst>
          <pc:docMk/>
          <pc:sldMk cId="3654894187" sldId="291"/>
        </pc:sldMkLst>
      </pc:sldChg>
      <pc:sldChg chg="addSp delSp modSp add mod">
        <pc:chgData name="Sergio López Bernal" userId="63d0ee3d-bbbb-4ced-94fa-04c2b86f1c65" providerId="ADAL" clId="{4BC15EDA-AC5A-A743-8581-BDEEB47F1D83}" dt="2022-04-03T11:46:18.202" v="7911" actId="403"/>
        <pc:sldMkLst>
          <pc:docMk/>
          <pc:sldMk cId="329301546" sldId="292"/>
        </pc:sldMkLst>
      </pc:sldChg>
      <pc:sldChg chg="add del">
        <pc:chgData name="Sergio López Bernal" userId="63d0ee3d-bbbb-4ced-94fa-04c2b86f1c65" providerId="ADAL" clId="{4BC15EDA-AC5A-A743-8581-BDEEB47F1D83}" dt="2022-04-03T10:40:22.725" v="6466" actId="2696"/>
        <pc:sldMkLst>
          <pc:docMk/>
          <pc:sldMk cId="3606196605" sldId="292"/>
        </pc:sldMkLst>
      </pc:sldChg>
      <pc:sldChg chg="delSp modSp add mod">
        <pc:chgData name="Sergio López Bernal" userId="63d0ee3d-bbbb-4ced-94fa-04c2b86f1c65" providerId="ADAL" clId="{4BC15EDA-AC5A-A743-8581-BDEEB47F1D83}" dt="2022-04-03T11:34:23.153" v="7543" actId="255"/>
        <pc:sldMkLst>
          <pc:docMk/>
          <pc:sldMk cId="503716335" sldId="293"/>
        </pc:sldMkLst>
      </pc:sldChg>
      <pc:sldChg chg="add del">
        <pc:chgData name="Sergio López Bernal" userId="63d0ee3d-bbbb-4ced-94fa-04c2b86f1c65" providerId="ADAL" clId="{4BC15EDA-AC5A-A743-8581-BDEEB47F1D83}" dt="2022-04-03T11:46:46.390" v="7913"/>
        <pc:sldMkLst>
          <pc:docMk/>
          <pc:sldMk cId="787278807" sldId="294"/>
        </pc:sldMkLst>
      </pc:sldChg>
      <pc:sldChg chg="del">
        <pc:chgData name="Sergio López Bernal" userId="63d0ee3d-bbbb-4ced-94fa-04c2b86f1c65" providerId="ADAL" clId="{4BC15EDA-AC5A-A743-8581-BDEEB47F1D83}" dt="2022-03-30T09:02:14.601" v="158" actId="2696"/>
        <pc:sldMkLst>
          <pc:docMk/>
          <pc:sldMk cId="2201897162" sldId="294"/>
        </pc:sldMkLst>
      </pc:sldChg>
      <pc:sldChg chg="modSp add mod">
        <pc:chgData name="Sergio López Bernal" userId="63d0ee3d-bbbb-4ced-94fa-04c2b86f1c65" providerId="ADAL" clId="{4BC15EDA-AC5A-A743-8581-BDEEB47F1D83}" dt="2022-04-03T11:49:55.079" v="8480" actId="20577"/>
        <pc:sldMkLst>
          <pc:docMk/>
          <pc:sldMk cId="3231056027" sldId="294"/>
        </pc:sldMkLst>
      </pc:sldChg>
      <pc:sldChg chg="addSp delSp modSp add mod">
        <pc:chgData name="Sergio López Bernal" userId="63d0ee3d-bbbb-4ced-94fa-04c2b86f1c65" providerId="ADAL" clId="{4BC15EDA-AC5A-A743-8581-BDEEB47F1D83}" dt="2022-04-04T15:32:33.025" v="12573" actId="1037"/>
        <pc:sldMkLst>
          <pc:docMk/>
          <pc:sldMk cId="3576952723" sldId="295"/>
        </pc:sldMkLst>
      </pc:sldChg>
      <pc:sldChg chg="add">
        <pc:chgData name="Sergio López Bernal" userId="63d0ee3d-bbbb-4ced-94fa-04c2b86f1c65" providerId="ADAL" clId="{4BC15EDA-AC5A-A743-8581-BDEEB47F1D83}" dt="2022-04-03T15:40:37.667" v="9306"/>
        <pc:sldMkLst>
          <pc:docMk/>
          <pc:sldMk cId="441772617" sldId="296"/>
        </pc:sldMkLst>
      </pc:sldChg>
      <pc:sldChg chg="modSp add mod">
        <pc:chgData name="Sergio López Bernal" userId="63d0ee3d-bbbb-4ced-94fa-04c2b86f1c65" providerId="ADAL" clId="{4BC15EDA-AC5A-A743-8581-BDEEB47F1D83}" dt="2022-04-03T15:46:06.386" v="9499" actId="20577"/>
        <pc:sldMkLst>
          <pc:docMk/>
          <pc:sldMk cId="3093774117" sldId="297"/>
        </pc:sldMkLst>
      </pc:sldChg>
      <pc:sldChg chg="add del">
        <pc:chgData name="Sergio López Bernal" userId="63d0ee3d-bbbb-4ced-94fa-04c2b86f1c65" providerId="ADAL" clId="{4BC15EDA-AC5A-A743-8581-BDEEB47F1D83}" dt="2022-04-03T16:04:30.473" v="9502" actId="2696"/>
        <pc:sldMkLst>
          <pc:docMk/>
          <pc:sldMk cId="1758299677" sldId="298"/>
        </pc:sldMkLst>
      </pc:sldChg>
      <pc:sldChg chg="addSp modSp add mod">
        <pc:chgData name="Sergio López Bernal" userId="63d0ee3d-bbbb-4ced-94fa-04c2b86f1c65" providerId="ADAL" clId="{4BC15EDA-AC5A-A743-8581-BDEEB47F1D83}" dt="2022-04-04T15:32:41.730" v="12574" actId="20577"/>
        <pc:sldMkLst>
          <pc:docMk/>
          <pc:sldMk cId="1202708856" sldId="299"/>
        </pc:sldMkLst>
      </pc:sldChg>
      <pc:sldChg chg="addSp delSp modSp add mod">
        <pc:chgData name="Sergio López Bernal" userId="63d0ee3d-bbbb-4ced-94fa-04c2b86f1c65" providerId="ADAL" clId="{4BC15EDA-AC5A-A743-8581-BDEEB47F1D83}" dt="2022-04-04T16:07:03.129" v="13320" actId="1076"/>
        <pc:sldMkLst>
          <pc:docMk/>
          <pc:sldMk cId="1375298001" sldId="300"/>
        </pc:sldMkLst>
      </pc:sldChg>
      <pc:sldChg chg="addSp delSp modSp add mod">
        <pc:chgData name="Sergio López Bernal" userId="63d0ee3d-bbbb-4ced-94fa-04c2b86f1c65" providerId="ADAL" clId="{4BC15EDA-AC5A-A743-8581-BDEEB47F1D83}" dt="2022-04-04T15:33:09.446" v="12583" actId="20577"/>
        <pc:sldMkLst>
          <pc:docMk/>
          <pc:sldMk cId="801755614" sldId="301"/>
        </pc:sldMkLst>
      </pc:sldChg>
      <pc:sldChg chg="add del">
        <pc:chgData name="Sergio López Bernal" userId="63d0ee3d-bbbb-4ced-94fa-04c2b86f1c65" providerId="ADAL" clId="{4BC15EDA-AC5A-A743-8581-BDEEB47F1D83}" dt="2022-04-03T16:14:05.230" v="10447"/>
        <pc:sldMkLst>
          <pc:docMk/>
          <pc:sldMk cId="3578197454" sldId="301"/>
        </pc:sldMkLst>
      </pc:sldChg>
      <pc:sldChg chg="addSp delSp modSp add mod">
        <pc:chgData name="Sergio López Bernal" userId="63d0ee3d-bbbb-4ced-94fa-04c2b86f1c65" providerId="ADAL" clId="{4BC15EDA-AC5A-A743-8581-BDEEB47F1D83}" dt="2022-04-04T15:32:55.358" v="12578" actId="20577"/>
        <pc:sldMkLst>
          <pc:docMk/>
          <pc:sldMk cId="1161183100" sldId="302"/>
        </pc:sldMkLst>
      </pc:sldChg>
      <pc:sldChg chg="addSp modSp add mod">
        <pc:chgData name="Sergio López Bernal" userId="63d0ee3d-bbbb-4ced-94fa-04c2b86f1c65" providerId="ADAL" clId="{4BC15EDA-AC5A-A743-8581-BDEEB47F1D83}" dt="2022-04-04T16:04:04.163" v="13255" actId="20577"/>
        <pc:sldMkLst>
          <pc:docMk/>
          <pc:sldMk cId="3745625311" sldId="303"/>
        </pc:sldMkLst>
      </pc:sldChg>
      <pc:sldChg chg="delSp modSp add mod">
        <pc:chgData name="Sergio López Bernal" userId="63d0ee3d-bbbb-4ced-94fa-04c2b86f1c65" providerId="ADAL" clId="{4BC15EDA-AC5A-A743-8581-BDEEB47F1D83}" dt="2022-04-05T09:26:22.694" v="13997" actId="20577"/>
        <pc:sldMkLst>
          <pc:docMk/>
          <pc:sldMk cId="1433909492" sldId="304"/>
        </pc:sldMkLst>
      </pc:sldChg>
      <pc:sldChg chg="addSp delSp modSp add mod">
        <pc:chgData name="Sergio López Bernal" userId="63d0ee3d-bbbb-4ced-94fa-04c2b86f1c65" providerId="ADAL" clId="{4BC15EDA-AC5A-A743-8581-BDEEB47F1D83}" dt="2022-04-05T09:25:41.531" v="13993" actId="478"/>
        <pc:sldMkLst>
          <pc:docMk/>
          <pc:sldMk cId="1989443585" sldId="305"/>
        </pc:sldMkLst>
      </pc:sldChg>
      <pc:sldChg chg="delSp modSp add mod">
        <pc:chgData name="Sergio López Bernal" userId="63d0ee3d-bbbb-4ced-94fa-04c2b86f1c65" providerId="ADAL" clId="{4BC15EDA-AC5A-A743-8581-BDEEB47F1D83}" dt="2022-04-05T09:25:33.933" v="13992" actId="1076"/>
        <pc:sldMkLst>
          <pc:docMk/>
          <pc:sldMk cId="1648472208" sldId="306"/>
        </pc:sldMkLst>
      </pc:sldChg>
      <pc:sldChg chg="addSp modSp add mod">
        <pc:chgData name="Sergio López Bernal" userId="63d0ee3d-bbbb-4ced-94fa-04c2b86f1c65" providerId="ADAL" clId="{4BC15EDA-AC5A-A743-8581-BDEEB47F1D83}" dt="2022-04-05T10:47:34.729" v="15173" actId="113"/>
        <pc:sldMkLst>
          <pc:docMk/>
          <pc:sldMk cId="1241809250" sldId="307"/>
        </pc:sldMkLst>
      </pc:sldChg>
      <pc:sldChg chg="addSp delSp modSp add mod">
        <pc:chgData name="Sergio López Bernal" userId="63d0ee3d-bbbb-4ced-94fa-04c2b86f1c65" providerId="ADAL" clId="{4BC15EDA-AC5A-A743-8581-BDEEB47F1D83}" dt="2022-04-05T11:18:13.444" v="15210" actId="1076"/>
        <pc:sldMkLst>
          <pc:docMk/>
          <pc:sldMk cId="1009211450" sldId="308"/>
        </pc:sldMkLst>
      </pc:sldChg>
      <pc:sldChg chg="modSp add mod">
        <pc:chgData name="Sergio López Bernal" userId="63d0ee3d-bbbb-4ced-94fa-04c2b86f1c65" providerId="ADAL" clId="{4BC15EDA-AC5A-A743-8581-BDEEB47F1D83}" dt="2022-04-05T11:33:01.158" v="15622" actId="255"/>
        <pc:sldMkLst>
          <pc:docMk/>
          <pc:sldMk cId="2623075005" sldId="309"/>
        </pc:sldMkLst>
      </pc:sldChg>
      <pc:sldChg chg="addSp modSp add mod">
        <pc:chgData name="Sergio López Bernal" userId="63d0ee3d-bbbb-4ced-94fa-04c2b86f1c65" providerId="ADAL" clId="{4BC15EDA-AC5A-A743-8581-BDEEB47F1D83}" dt="2022-04-05T15:48:45.061" v="16254" actId="20577"/>
        <pc:sldMkLst>
          <pc:docMk/>
          <pc:sldMk cId="2267162802" sldId="310"/>
        </pc:sldMkLst>
      </pc:sldChg>
      <pc:sldChg chg="addSp delSp modSp add mod">
        <pc:chgData name="Sergio López Bernal" userId="63d0ee3d-bbbb-4ced-94fa-04c2b86f1c65" providerId="ADAL" clId="{4BC15EDA-AC5A-A743-8581-BDEEB47F1D83}" dt="2022-04-05T16:13:12.711" v="16660" actId="22"/>
        <pc:sldMkLst>
          <pc:docMk/>
          <pc:sldMk cId="2308005129" sldId="311"/>
        </pc:sldMkLst>
      </pc:sldChg>
      <pc:sldChg chg="modSp add mod">
        <pc:chgData name="Sergio López Bernal" userId="63d0ee3d-bbbb-4ced-94fa-04c2b86f1c65" providerId="ADAL" clId="{4BC15EDA-AC5A-A743-8581-BDEEB47F1D83}" dt="2022-04-05T16:30:40.038" v="17597" actId="20577"/>
        <pc:sldMkLst>
          <pc:docMk/>
          <pc:sldMk cId="1444221668" sldId="312"/>
        </pc:sldMkLst>
      </pc:sldChg>
      <pc:sldChg chg="addSp delSp modSp add mod">
        <pc:chgData name="Sergio López Bernal" userId="63d0ee3d-bbbb-4ced-94fa-04c2b86f1c65" providerId="ADAL" clId="{4BC15EDA-AC5A-A743-8581-BDEEB47F1D83}" dt="2022-04-05T18:04:42.775" v="17883" actId="1582"/>
        <pc:sldMkLst>
          <pc:docMk/>
          <pc:sldMk cId="3959874905" sldId="313"/>
        </pc:sldMkLst>
      </pc:sldChg>
      <pc:sldChg chg="delSp modSp add del mod">
        <pc:chgData name="Sergio López Bernal" userId="63d0ee3d-bbbb-4ced-94fa-04c2b86f1c65" providerId="ADAL" clId="{4BC15EDA-AC5A-A743-8581-BDEEB47F1D83}" dt="2022-04-05T18:05:16.905" v="17914" actId="2696"/>
        <pc:sldMkLst>
          <pc:docMk/>
          <pc:sldMk cId="849801702" sldId="314"/>
        </pc:sldMkLst>
      </pc:sldChg>
      <pc:sldChg chg="modSp add mod">
        <pc:chgData name="Sergio López Bernal" userId="63d0ee3d-bbbb-4ced-94fa-04c2b86f1c65" providerId="ADAL" clId="{4BC15EDA-AC5A-A743-8581-BDEEB47F1D83}" dt="2022-04-05T18:06:25.620" v="18032" actId="20577"/>
        <pc:sldMkLst>
          <pc:docMk/>
          <pc:sldMk cId="1622429794" sldId="315"/>
        </pc:sldMkLst>
      </pc:sldChg>
    </pc:docChg>
  </pc:docChgLst>
  <pc:docChgLst>
    <pc:chgData name="SERGIO LOPEZ BERNAL" userId="63d0ee3d-bbbb-4ced-94fa-04c2b86f1c65" providerId="ADAL" clId="{5FA774F6-ADEF-8E48-8228-58C8CE8D4F32}"/>
    <pc:docChg chg="undo custSel modSld">
      <pc:chgData name="SERGIO LOPEZ BERNAL" userId="63d0ee3d-bbbb-4ced-94fa-04c2b86f1c65" providerId="ADAL" clId="{5FA774F6-ADEF-8E48-8228-58C8CE8D4F32}" dt="2022-09-17T11:04:28.852" v="9" actId="14826"/>
      <pc:docMkLst>
        <pc:docMk/>
      </pc:docMkLst>
      <pc:sldChg chg="addSp delSp modSp mod">
        <pc:chgData name="SERGIO LOPEZ BERNAL" userId="63d0ee3d-bbbb-4ced-94fa-04c2b86f1c65" providerId="ADAL" clId="{5FA774F6-ADEF-8E48-8228-58C8CE8D4F32}" dt="2022-09-17T11:01:57.632" v="7" actId="14100"/>
        <pc:sldMkLst>
          <pc:docMk/>
          <pc:sldMk cId="1302989551" sldId="328"/>
        </pc:sldMkLst>
      </pc:sldChg>
      <pc:sldChg chg="modSp mod">
        <pc:chgData name="SERGIO LOPEZ BERNAL" userId="63d0ee3d-bbbb-4ced-94fa-04c2b86f1c65" providerId="ADAL" clId="{5FA774F6-ADEF-8E48-8228-58C8CE8D4F32}" dt="2022-09-17T11:04:28.852" v="9" actId="14826"/>
        <pc:sldMkLst>
          <pc:docMk/>
          <pc:sldMk cId="1603423566" sldId="329"/>
        </pc:sldMkLst>
      </pc:sldChg>
    </pc:docChg>
  </pc:docChgLst>
  <pc:docChgLst>
    <pc:chgData name="Sergio López Bernal" userId="63d0ee3d-bbbb-4ced-94fa-04c2b86f1c65" providerId="ADAL" clId="{1B39F1C2-2B52-B240-B607-07FE067B36D4}"/>
    <pc:docChg chg="undo redo custSel addSld delSld modSld">
      <pc:chgData name="Sergio López Bernal" userId="63d0ee3d-bbbb-4ced-94fa-04c2b86f1c65" providerId="ADAL" clId="{1B39F1C2-2B52-B240-B607-07FE067B36D4}" dt="2022-04-14T11:57:06.149" v="5267" actId="20577"/>
      <pc:docMkLst>
        <pc:docMk/>
      </pc:docMkLst>
      <pc:sldChg chg="modSp mod">
        <pc:chgData name="Sergio López Bernal" userId="63d0ee3d-bbbb-4ced-94fa-04c2b86f1c65" providerId="ADAL" clId="{1B39F1C2-2B52-B240-B607-07FE067B36D4}" dt="2022-04-06T09:43:37.965" v="6" actId="20577"/>
        <pc:sldMkLst>
          <pc:docMk/>
          <pc:sldMk cId="0" sldId="256"/>
        </pc:sldMkLst>
      </pc:sldChg>
      <pc:sldChg chg="modNotesTx">
        <pc:chgData name="Sergio López Bernal" userId="63d0ee3d-bbbb-4ced-94fa-04c2b86f1c65" providerId="ADAL" clId="{1B39F1C2-2B52-B240-B607-07FE067B36D4}" dt="2022-04-06T09:33:30.228" v="3" actId="20577"/>
        <pc:sldMkLst>
          <pc:docMk/>
          <pc:sldMk cId="0" sldId="257"/>
        </pc:sldMkLst>
      </pc:sldChg>
      <pc:sldChg chg="modSp mod">
        <pc:chgData name="Sergio López Bernal" userId="63d0ee3d-bbbb-4ced-94fa-04c2b86f1c65" providerId="ADAL" clId="{1B39F1C2-2B52-B240-B607-07FE067B36D4}" dt="2022-04-07T15:11:00.495" v="1006" actId="113"/>
        <pc:sldMkLst>
          <pc:docMk/>
          <pc:sldMk cId="1491140430" sldId="284"/>
        </pc:sldMkLst>
      </pc:sldChg>
      <pc:sldChg chg="modNotesTx">
        <pc:chgData name="Sergio López Bernal" userId="63d0ee3d-bbbb-4ced-94fa-04c2b86f1c65" providerId="ADAL" clId="{1B39F1C2-2B52-B240-B607-07FE067B36D4}" dt="2022-04-06T09:33:27.015" v="0" actId="20577"/>
        <pc:sldMkLst>
          <pc:docMk/>
          <pc:sldMk cId="3550603736" sldId="288"/>
        </pc:sldMkLst>
      </pc:sldChg>
      <pc:sldChg chg="modSp mod">
        <pc:chgData name="Sergio López Bernal" userId="63d0ee3d-bbbb-4ced-94fa-04c2b86f1c65" providerId="ADAL" clId="{1B39F1C2-2B52-B240-B607-07FE067B36D4}" dt="2022-04-06T15:58:12.620" v="182" actId="20577"/>
        <pc:sldMkLst>
          <pc:docMk/>
          <pc:sldMk cId="1840471489" sldId="290"/>
        </pc:sldMkLst>
      </pc:sldChg>
      <pc:sldChg chg="del">
        <pc:chgData name="Sergio López Bernal" userId="63d0ee3d-bbbb-4ced-94fa-04c2b86f1c65" providerId="ADAL" clId="{1B39F1C2-2B52-B240-B607-07FE067B36D4}" dt="2022-04-06T09:37:21.053" v="5" actId="2696"/>
        <pc:sldMkLst>
          <pc:docMk/>
          <pc:sldMk cId="441772617" sldId="296"/>
        </pc:sldMkLst>
      </pc:sldChg>
      <pc:sldChg chg="modNotesTx">
        <pc:chgData name="Sergio López Bernal" userId="63d0ee3d-bbbb-4ced-94fa-04c2b86f1c65" providerId="ADAL" clId="{1B39F1C2-2B52-B240-B607-07FE067B36D4}" dt="2022-04-06T09:33:49.762" v="4" actId="20577"/>
        <pc:sldMkLst>
          <pc:docMk/>
          <pc:sldMk cId="3093774117" sldId="297"/>
        </pc:sldMkLst>
      </pc:sldChg>
      <pc:sldChg chg="modSp mod">
        <pc:chgData name="Sergio López Bernal" userId="63d0ee3d-bbbb-4ced-94fa-04c2b86f1c65" providerId="ADAL" clId="{1B39F1C2-2B52-B240-B607-07FE067B36D4}" dt="2022-04-08T08:50:06.074" v="2920" actId="1076"/>
        <pc:sldMkLst>
          <pc:docMk/>
          <pc:sldMk cId="1375298001" sldId="300"/>
        </pc:sldMkLst>
      </pc:sldChg>
      <pc:sldChg chg="modSp mod">
        <pc:chgData name="Sergio López Bernal" userId="63d0ee3d-bbbb-4ced-94fa-04c2b86f1c65" providerId="ADAL" clId="{1B39F1C2-2B52-B240-B607-07FE067B36D4}" dt="2022-04-08T12:02:01.340" v="2938" actId="20577"/>
        <pc:sldMkLst>
          <pc:docMk/>
          <pc:sldMk cId="1161183100" sldId="302"/>
        </pc:sldMkLst>
      </pc:sldChg>
      <pc:sldChg chg="modSp mod">
        <pc:chgData name="Sergio López Bernal" userId="63d0ee3d-bbbb-4ced-94fa-04c2b86f1c65" providerId="ADAL" clId="{1B39F1C2-2B52-B240-B607-07FE067B36D4}" dt="2022-04-14T11:57:06.149" v="5267" actId="20577"/>
        <pc:sldMkLst>
          <pc:docMk/>
          <pc:sldMk cId="1444221668" sldId="312"/>
        </pc:sldMkLst>
      </pc:sldChg>
      <pc:sldChg chg="modSp mod">
        <pc:chgData name="Sergio López Bernal" userId="63d0ee3d-bbbb-4ced-94fa-04c2b86f1c65" providerId="ADAL" clId="{1B39F1C2-2B52-B240-B607-07FE067B36D4}" dt="2022-04-09T15:43:35.350" v="4803" actId="20577"/>
        <pc:sldMkLst>
          <pc:docMk/>
          <pc:sldMk cId="1622429794" sldId="315"/>
        </pc:sldMkLst>
      </pc:sldChg>
      <pc:sldChg chg="addSp delSp modSp add mod">
        <pc:chgData name="Sergio López Bernal" userId="63d0ee3d-bbbb-4ced-94fa-04c2b86f1c65" providerId="ADAL" clId="{1B39F1C2-2B52-B240-B607-07FE067B36D4}" dt="2022-04-07T14:30:00.095" v="552" actId="21"/>
        <pc:sldMkLst>
          <pc:docMk/>
          <pc:sldMk cId="3514918922" sldId="316"/>
        </pc:sldMkLst>
      </pc:sldChg>
      <pc:sldChg chg="addSp delSp modSp add mod">
        <pc:chgData name="Sergio López Bernal" userId="63d0ee3d-bbbb-4ced-94fa-04c2b86f1c65" providerId="ADAL" clId="{1B39F1C2-2B52-B240-B607-07FE067B36D4}" dt="2022-04-07T15:16:30.110" v="1008" actId="313"/>
        <pc:sldMkLst>
          <pc:docMk/>
          <pc:sldMk cId="4205383105" sldId="317"/>
        </pc:sldMkLst>
      </pc:sldChg>
      <pc:sldChg chg="addSp delSp modSp add mod">
        <pc:chgData name="Sergio López Bernal" userId="63d0ee3d-bbbb-4ced-94fa-04c2b86f1c65" providerId="ADAL" clId="{1B39F1C2-2B52-B240-B607-07FE067B36D4}" dt="2022-04-09T10:18:47.991" v="3302" actId="14100"/>
        <pc:sldMkLst>
          <pc:docMk/>
          <pc:sldMk cId="1743070621" sldId="318"/>
        </pc:sldMkLst>
      </pc:sldChg>
      <pc:sldChg chg="addSp delSp modSp add mod">
        <pc:chgData name="Sergio López Bernal" userId="63d0ee3d-bbbb-4ced-94fa-04c2b86f1c65" providerId="ADAL" clId="{1B39F1C2-2B52-B240-B607-07FE067B36D4}" dt="2022-04-07T18:21:50.793" v="2455"/>
        <pc:sldMkLst>
          <pc:docMk/>
          <pc:sldMk cId="4201252312" sldId="319"/>
        </pc:sldMkLst>
      </pc:sldChg>
      <pc:sldChg chg="add del">
        <pc:chgData name="Sergio López Bernal" userId="63d0ee3d-bbbb-4ced-94fa-04c2b86f1c65" providerId="ADAL" clId="{1B39F1C2-2B52-B240-B607-07FE067B36D4}" dt="2022-04-07T16:26:32.646" v="1690"/>
        <pc:sldMkLst>
          <pc:docMk/>
          <pc:sldMk cId="979049274" sldId="320"/>
        </pc:sldMkLst>
      </pc:sldChg>
      <pc:sldChg chg="addSp delSp modSp add mod">
        <pc:chgData name="Sergio López Bernal" userId="63d0ee3d-bbbb-4ced-94fa-04c2b86f1c65" providerId="ADAL" clId="{1B39F1C2-2B52-B240-B607-07FE067B36D4}" dt="2022-04-07T18:21:53.277" v="2456"/>
        <pc:sldMkLst>
          <pc:docMk/>
          <pc:sldMk cId="2024074081" sldId="320"/>
        </pc:sldMkLst>
      </pc:sldChg>
      <pc:sldChg chg="addSp delSp modSp add mod">
        <pc:chgData name="Sergio López Bernal" userId="63d0ee3d-bbbb-4ced-94fa-04c2b86f1c65" providerId="ADAL" clId="{1B39F1C2-2B52-B240-B607-07FE067B36D4}" dt="2022-04-11T14:38:09.582" v="5255" actId="1035"/>
        <pc:sldMkLst>
          <pc:docMk/>
          <pc:sldMk cId="147135486" sldId="321"/>
        </pc:sldMkLst>
      </pc:sldChg>
      <pc:sldChg chg="addSp delSp modSp add mod">
        <pc:chgData name="Sergio López Bernal" userId="63d0ee3d-bbbb-4ced-94fa-04c2b86f1c65" providerId="ADAL" clId="{1B39F1C2-2B52-B240-B607-07FE067B36D4}" dt="2022-04-11T17:54:06.203" v="5266" actId="20577"/>
        <pc:sldMkLst>
          <pc:docMk/>
          <pc:sldMk cId="3548597823" sldId="322"/>
        </pc:sldMkLst>
      </pc:sldChg>
      <pc:sldChg chg="addSp delSp modSp add mod">
        <pc:chgData name="Sergio López Bernal" userId="63d0ee3d-bbbb-4ced-94fa-04c2b86f1c65" providerId="ADAL" clId="{1B39F1C2-2B52-B240-B607-07FE067B36D4}" dt="2022-04-09T15:49:22.873" v="4807" actId="478"/>
        <pc:sldMkLst>
          <pc:docMk/>
          <pc:sldMk cId="1923850485" sldId="323"/>
        </pc:sldMkLst>
      </pc:sldChg>
      <pc:sldChg chg="add del">
        <pc:chgData name="Sergio López Bernal" userId="63d0ee3d-bbbb-4ced-94fa-04c2b86f1c65" providerId="ADAL" clId="{1B39F1C2-2B52-B240-B607-07FE067B36D4}" dt="2022-04-07T14:29:49.943" v="549"/>
        <pc:sldMkLst>
          <pc:docMk/>
          <pc:sldMk cId="156969526" sldId="324"/>
        </pc:sldMkLst>
      </pc:sldChg>
      <pc:sldChg chg="modSp add mod">
        <pc:chgData name="Sergio López Bernal" userId="63d0ee3d-bbbb-4ced-94fa-04c2b86f1c65" providerId="ADAL" clId="{1B39F1C2-2B52-B240-B607-07FE067B36D4}" dt="2022-04-09T16:43:03.309" v="5016" actId="14100"/>
        <pc:sldMkLst>
          <pc:docMk/>
          <pc:sldMk cId="3734691119" sldId="324"/>
        </pc:sldMkLst>
      </pc:sldChg>
      <pc:sldChg chg="add">
        <pc:chgData name="Sergio López Bernal" userId="63d0ee3d-bbbb-4ced-94fa-04c2b86f1c65" providerId="ADAL" clId="{1B39F1C2-2B52-B240-B607-07FE067B36D4}" dt="2022-04-11T09:14:56.753" v="5017"/>
        <pc:sldMkLst>
          <pc:docMk/>
          <pc:sldMk cId="156969526" sldId="325"/>
        </pc:sldMkLst>
      </pc:sldChg>
      <pc:sldChg chg="add del">
        <pc:chgData name="Sergio López Bernal" userId="63d0ee3d-bbbb-4ced-94fa-04c2b86f1c65" providerId="ADAL" clId="{1B39F1C2-2B52-B240-B607-07FE067B36D4}" dt="2022-04-07T14:29:49.943" v="549"/>
        <pc:sldMkLst>
          <pc:docMk/>
          <pc:sldMk cId="2957041273" sldId="325"/>
        </pc:sldMkLst>
      </pc:sldChg>
      <pc:sldChg chg="add">
        <pc:chgData name="Sergio López Bernal" userId="63d0ee3d-bbbb-4ced-94fa-04c2b86f1c65" providerId="ADAL" clId="{1B39F1C2-2B52-B240-B607-07FE067B36D4}" dt="2022-04-11T09:14:56.753" v="5017"/>
        <pc:sldMkLst>
          <pc:docMk/>
          <pc:sldMk cId="2957041273" sldId="326"/>
        </pc:sldMkLst>
      </pc:sldChg>
      <pc:sldChg chg="add del">
        <pc:chgData name="Sergio López Bernal" userId="63d0ee3d-bbbb-4ced-94fa-04c2b86f1c65" providerId="ADAL" clId="{1B39F1C2-2B52-B240-B607-07FE067B36D4}" dt="2022-04-07T14:29:49.943" v="549"/>
        <pc:sldMkLst>
          <pc:docMk/>
          <pc:sldMk cId="3730826724" sldId="326"/>
        </pc:sldMkLst>
      </pc:sldChg>
      <pc:sldChg chg="add del">
        <pc:chgData name="Sergio López Bernal" userId="63d0ee3d-bbbb-4ced-94fa-04c2b86f1c65" providerId="ADAL" clId="{1B39F1C2-2B52-B240-B607-07FE067B36D4}" dt="2022-04-07T14:29:49.943" v="549"/>
        <pc:sldMkLst>
          <pc:docMk/>
          <pc:sldMk cId="1302989551" sldId="327"/>
        </pc:sldMkLst>
      </pc:sldChg>
      <pc:sldChg chg="add">
        <pc:chgData name="Sergio López Bernal" userId="63d0ee3d-bbbb-4ced-94fa-04c2b86f1c65" providerId="ADAL" clId="{1B39F1C2-2B52-B240-B607-07FE067B36D4}" dt="2022-04-11T09:14:56.753" v="5017"/>
        <pc:sldMkLst>
          <pc:docMk/>
          <pc:sldMk cId="3730826724" sldId="327"/>
        </pc:sldMkLst>
      </pc:sldChg>
      <pc:sldChg chg="add">
        <pc:chgData name="Sergio López Bernal" userId="63d0ee3d-bbbb-4ced-94fa-04c2b86f1c65" providerId="ADAL" clId="{1B39F1C2-2B52-B240-B607-07FE067B36D4}" dt="2022-04-11T09:14:56.753" v="5017"/>
        <pc:sldMkLst>
          <pc:docMk/>
          <pc:sldMk cId="1302989551" sldId="328"/>
        </pc:sldMkLst>
      </pc:sldChg>
      <pc:sldChg chg="add del">
        <pc:chgData name="Sergio López Bernal" userId="63d0ee3d-bbbb-4ced-94fa-04c2b86f1c65" providerId="ADAL" clId="{1B39F1C2-2B52-B240-B607-07FE067B36D4}" dt="2022-04-07T14:29:49.943" v="549"/>
        <pc:sldMkLst>
          <pc:docMk/>
          <pc:sldMk cId="1603423566" sldId="328"/>
        </pc:sldMkLst>
      </pc:sldChg>
      <pc:sldChg chg="add">
        <pc:chgData name="Sergio López Bernal" userId="63d0ee3d-bbbb-4ced-94fa-04c2b86f1c65" providerId="ADAL" clId="{1B39F1C2-2B52-B240-B607-07FE067B36D4}" dt="2022-04-11T09:14:56.753" v="5017"/>
        <pc:sldMkLst>
          <pc:docMk/>
          <pc:sldMk cId="1603423566" sldId="329"/>
        </pc:sldMkLst>
      </pc:sldChg>
    </pc:docChg>
  </pc:docChgLst>
  <pc:docChgLst>
    <pc:chgData name="SERGIO LOPEZ BERNAL" userId="63d0ee3d-bbbb-4ced-94fa-04c2b86f1c65" providerId="ADAL" clId="{69E102CF-F976-6F43-84BE-F2D5A481F750}"/>
    <pc:docChg chg="modSld">
      <pc:chgData name="SERGIO LOPEZ BERNAL" userId="63d0ee3d-bbbb-4ced-94fa-04c2b86f1c65" providerId="ADAL" clId="{69E102CF-F976-6F43-84BE-F2D5A481F750}" dt="2024-12-18T10:26:43.538" v="26" actId="20577"/>
      <pc:docMkLst>
        <pc:docMk/>
      </pc:docMkLst>
      <pc:sldChg chg="modSp mod">
        <pc:chgData name="SERGIO LOPEZ BERNAL" userId="63d0ee3d-bbbb-4ced-94fa-04c2b86f1c65" providerId="ADAL" clId="{69E102CF-F976-6F43-84BE-F2D5A481F750}" dt="2024-12-18T10:25:19.372" v="5" actId="20577"/>
        <pc:sldMkLst>
          <pc:docMk/>
          <pc:sldMk cId="3093774117" sldId="297"/>
        </pc:sldMkLst>
        <pc:spChg chg="mod">
          <ac:chgData name="SERGIO LOPEZ BERNAL" userId="63d0ee3d-bbbb-4ced-94fa-04c2b86f1c65" providerId="ADAL" clId="{69E102CF-F976-6F43-84BE-F2D5A481F750}" dt="2024-12-18T10:25:19.372" v="5" actId="20577"/>
          <ac:spMkLst>
            <pc:docMk/>
            <pc:sldMk cId="3093774117" sldId="297"/>
            <ac:spMk id="8" creationId="{244E7378-4EFA-49C6-94A9-E11663D14E33}"/>
          </ac:spMkLst>
        </pc:spChg>
      </pc:sldChg>
      <pc:sldChg chg="modSp mod">
        <pc:chgData name="SERGIO LOPEZ BERNAL" userId="63d0ee3d-bbbb-4ced-94fa-04c2b86f1c65" providerId="ADAL" clId="{69E102CF-F976-6F43-84BE-F2D5A481F750}" dt="2024-12-18T10:25:59.512" v="6" actId="20577"/>
        <pc:sldMkLst>
          <pc:docMk/>
          <pc:sldMk cId="3514918922" sldId="316"/>
        </pc:sldMkLst>
        <pc:spChg chg="mod">
          <ac:chgData name="SERGIO LOPEZ BERNAL" userId="63d0ee3d-bbbb-4ced-94fa-04c2b86f1c65" providerId="ADAL" clId="{69E102CF-F976-6F43-84BE-F2D5A481F750}" dt="2024-12-18T10:25:59.512" v="6" actId="20577"/>
          <ac:spMkLst>
            <pc:docMk/>
            <pc:sldMk cId="3514918922" sldId="316"/>
            <ac:spMk id="8" creationId="{244E7378-4EFA-49C6-94A9-E11663D14E33}"/>
          </ac:spMkLst>
        </pc:spChg>
      </pc:sldChg>
      <pc:sldChg chg="modSp mod">
        <pc:chgData name="SERGIO LOPEZ BERNAL" userId="63d0ee3d-bbbb-4ced-94fa-04c2b86f1c65" providerId="ADAL" clId="{69E102CF-F976-6F43-84BE-F2D5A481F750}" dt="2024-12-18T10:26:43.538" v="26" actId="20577"/>
        <pc:sldMkLst>
          <pc:docMk/>
          <pc:sldMk cId="3734691119" sldId="324"/>
        </pc:sldMkLst>
        <pc:spChg chg="mod">
          <ac:chgData name="SERGIO LOPEZ BERNAL" userId="63d0ee3d-bbbb-4ced-94fa-04c2b86f1c65" providerId="ADAL" clId="{69E102CF-F976-6F43-84BE-F2D5A481F750}" dt="2024-12-18T10:26:43.538" v="26" actId="20577"/>
          <ac:spMkLst>
            <pc:docMk/>
            <pc:sldMk cId="3734691119" sldId="324"/>
            <ac:spMk id="10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4A4BD-E29E-40FC-8CD4-AF350F300941}" type="datetimeFigureOut">
              <a:rPr lang="es-ES" smtClean="0"/>
              <a:t>18/12/24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5BF66-B589-4BA1-B373-6E2486D53B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6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89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684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229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6364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867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453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138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109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13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901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20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36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848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735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0790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207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8355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6920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7420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26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1694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783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99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593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550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659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5056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156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8333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143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8197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00847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304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589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5788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52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23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91091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87094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010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3196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118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3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393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905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683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54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999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5BF66-B589-4BA1-B373-6E2486D53B7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52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792144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11280" y="4483800"/>
            <a:ext cx="792144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11280" y="448380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70280" y="448380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289680" y="428616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5968440" y="428616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11280" y="448380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3289680" y="448380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5968440" y="448380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11280" y="4247280"/>
            <a:ext cx="792144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792144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11280" y="2194200"/>
            <a:ext cx="7921440" cy="856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11280" y="448380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11280" y="4247280"/>
            <a:ext cx="792144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70280" y="448380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11280" y="4483800"/>
            <a:ext cx="792144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792144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11280" y="4483800"/>
            <a:ext cx="792144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11280" y="448380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670280" y="448380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289680" y="428616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968440" y="428616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11280" y="448380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289680" y="448380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5968440" y="4483800"/>
            <a:ext cx="255060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792144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611280" y="2194200"/>
            <a:ext cx="7921440" cy="856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11280" y="448380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378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0280" y="448380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0280" y="4286160"/>
            <a:ext cx="386532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11280" y="4483800"/>
            <a:ext cx="7921440" cy="1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8"/>
          <p:cNvPicPr/>
          <p:nvPr/>
        </p:nvPicPr>
        <p:blipFill>
          <a:blip r:embed="rId14"/>
          <a:srcRect t="8800" b="20252"/>
          <a:stretch/>
        </p:blipFill>
        <p:spPr>
          <a:xfrm>
            <a:off x="0" y="-1440"/>
            <a:ext cx="9143640" cy="3147120"/>
          </a:xfrm>
          <a:prstGeom prst="rect">
            <a:avLst/>
          </a:prstGeom>
          <a:ln>
            <a:noFill/>
          </a:ln>
        </p:spPr>
      </p:pic>
      <p:sp>
        <p:nvSpPr>
          <p:cNvPr id="15" name="CustomShape 1"/>
          <p:cNvSpPr/>
          <p:nvPr/>
        </p:nvSpPr>
        <p:spPr>
          <a:xfrm>
            <a:off x="0" y="-1440"/>
            <a:ext cx="9143640" cy="314712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11280" y="4286160"/>
            <a:ext cx="7921440" cy="3780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cap="small" spc="-1">
                <a:solidFill>
                  <a:srgbClr val="000000"/>
                </a:solidFill>
                <a:latin typeface="DIN"/>
              </a:rPr>
              <a:t>Presentation Subtitle</a:t>
            </a:r>
            <a:endParaRPr lang="en-US" sz="24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754280" y="5173560"/>
            <a:ext cx="4732920" cy="3978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</a:rPr>
              <a:t>Speaker:	Lorem Ipsum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754280" y="5635800"/>
            <a:ext cx="4732920" cy="3978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>
                <a:solidFill>
                  <a:srgbClr val="000000"/>
                </a:solidFill>
                <a:latin typeface="Lato"/>
              </a:rPr>
              <a:t>Authors:	Lorem Ipsum</a:t>
            </a:r>
            <a:endParaRPr lang="en-US" sz="16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11280" y="6217560"/>
            <a:ext cx="7921440" cy="32364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</a:rPr>
              <a:t>Available Online – Lorem Ipsum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0" y="6594480"/>
            <a:ext cx="9143640" cy="26784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>
                <a:solidFill>
                  <a:srgbClr val="000000"/>
                </a:solidFill>
                <a:latin typeface="Lato"/>
              </a:rPr>
              <a:t>Reference in APA format</a:t>
            </a:r>
            <a:endParaRPr lang="en-US" sz="1600" b="0" strike="noStrike" spc="-1">
              <a:solidFill>
                <a:srgbClr val="000000"/>
              </a:solidFill>
              <a:latin typeface="Lato"/>
            </a:endParaRPr>
          </a:p>
        </p:txBody>
      </p:sp>
      <p:pic>
        <p:nvPicPr>
          <p:cNvPr id="7" name="Picture 48"/>
          <p:cNvPicPr/>
          <p:nvPr/>
        </p:nvPicPr>
        <p:blipFill>
          <a:blip r:embed="rId15"/>
          <a:stretch/>
        </p:blipFill>
        <p:spPr>
          <a:xfrm>
            <a:off x="611280" y="5173560"/>
            <a:ext cx="1085400" cy="397800"/>
          </a:xfrm>
          <a:prstGeom prst="rect">
            <a:avLst/>
          </a:prstGeom>
          <a:ln>
            <a:noFill/>
          </a:ln>
        </p:spPr>
      </p:pic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611280" y="2194200"/>
            <a:ext cx="7921440" cy="18478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strike="noStrike" cap="small" spc="-1">
                <a:solidFill>
                  <a:srgbClr val="000000"/>
                </a:solidFill>
                <a:latin typeface="DIN"/>
              </a:rPr>
              <a:t>Presentation Title</a:t>
            </a:r>
            <a:endParaRPr lang="en-US" sz="54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9" name="Line 8"/>
          <p:cNvSpPr/>
          <p:nvPr/>
        </p:nvSpPr>
        <p:spPr>
          <a:xfrm>
            <a:off x="610920" y="4164120"/>
            <a:ext cx="7921800" cy="36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10" name="Group 9"/>
          <p:cNvGrpSpPr/>
          <p:nvPr/>
        </p:nvGrpSpPr>
        <p:grpSpPr>
          <a:xfrm>
            <a:off x="3822120" y="402480"/>
            <a:ext cx="1499040" cy="1329840"/>
            <a:chOff x="3822120" y="402480"/>
            <a:chExt cx="1499040" cy="1329840"/>
          </a:xfrm>
        </p:grpSpPr>
        <p:sp>
          <p:nvSpPr>
            <p:cNvPr id="11" name="CustomShape 10"/>
            <p:cNvSpPr/>
            <p:nvPr/>
          </p:nvSpPr>
          <p:spPr>
            <a:xfrm>
              <a:off x="3822120" y="402480"/>
              <a:ext cx="1499040" cy="1329840"/>
            </a:xfrm>
            <a:prstGeom prst="flowChartProcess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" name="Picture 9"/>
            <p:cNvPicPr/>
            <p:nvPr/>
          </p:nvPicPr>
          <p:blipFill>
            <a:blip r:embed="rId16"/>
            <a:stretch/>
          </p:blipFill>
          <p:spPr>
            <a:xfrm>
              <a:off x="3893400" y="480600"/>
              <a:ext cx="1322640" cy="1144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Line 11"/>
          <p:cNvSpPr/>
          <p:nvPr/>
        </p:nvSpPr>
        <p:spPr>
          <a:xfrm>
            <a:off x="610920" y="4786200"/>
            <a:ext cx="7921800" cy="36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9"/>
          <p:cNvPicPr/>
          <p:nvPr/>
        </p:nvPicPr>
        <p:blipFill>
          <a:blip r:embed="rId14"/>
          <a:stretch/>
        </p:blipFill>
        <p:spPr>
          <a:xfrm>
            <a:off x="40680" y="6072480"/>
            <a:ext cx="859680" cy="74376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9143640" cy="831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Picture 14"/>
          <p:cNvPicPr/>
          <p:nvPr/>
        </p:nvPicPr>
        <p:blipFill>
          <a:blip r:embed="rId15"/>
          <a:stretch/>
        </p:blipFill>
        <p:spPr>
          <a:xfrm>
            <a:off x="7623360" y="146160"/>
            <a:ext cx="1384200" cy="5072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136080" y="136440"/>
            <a:ext cx="7350840" cy="5169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DIN"/>
              </a:rPr>
              <a:t>Click to edit Master title style</a:t>
            </a:r>
            <a:endParaRPr lang="en-US" sz="4000" b="0" strike="noStrike" spc="-1">
              <a:solidFill>
                <a:srgbClr val="000000"/>
              </a:solidFill>
              <a:latin typeface="Lat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/>
          </p:nvPr>
        </p:nvSpPr>
        <p:spPr>
          <a:xfrm>
            <a:off x="6846120" y="6492960"/>
            <a:ext cx="13640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8B8B8B"/>
                </a:solidFill>
                <a:latin typeface="Lato"/>
              </a:rPr>
              <a:t>Dec. 2020</a:t>
            </a:r>
            <a:endParaRPr lang="en-US" sz="1600" b="0" strike="noStrike" spc="-1"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ftr"/>
          </p:nvPr>
        </p:nvSpPr>
        <p:spPr>
          <a:xfrm>
            <a:off x="905400" y="6492960"/>
            <a:ext cx="589140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8B8B8B"/>
                </a:solidFill>
                <a:latin typeface="Lato"/>
              </a:rPr>
              <a:t>CyberData Lab Meeting: Ph.D. Thesis Mattia Zago</a:t>
            </a:r>
            <a:endParaRPr lang="en-US" sz="1600" b="0" strike="noStrike" spc="-1"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sldNum"/>
          </p:nvPr>
        </p:nvSpPr>
        <p:spPr>
          <a:xfrm>
            <a:off x="8259840" y="6492960"/>
            <a:ext cx="88380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698D1EA-DAE1-41D5-BFA5-76AA39EE8D99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‹Nº›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57" name="Line 6"/>
          <p:cNvSpPr/>
          <p:nvPr/>
        </p:nvSpPr>
        <p:spPr>
          <a:xfrm>
            <a:off x="900360" y="6453360"/>
            <a:ext cx="8243640" cy="360"/>
          </a:xfrm>
          <a:prstGeom prst="line">
            <a:avLst/>
          </a:prstGeom>
          <a:ln w="324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Lato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11280" y="4286160"/>
            <a:ext cx="7921440" cy="3780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200" cap="small" spc="-1" dirty="0">
              <a:solidFill>
                <a:srgbClr val="000000"/>
              </a:solidFill>
              <a:latin typeface="DIN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611280" y="2194200"/>
            <a:ext cx="7921440" cy="18478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2E3F7F"/>
            </a:solidFill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cap="small" spc="-1" dirty="0">
                <a:solidFill>
                  <a:srgbClr val="000000"/>
                </a:solidFill>
                <a:latin typeface="DIN"/>
              </a:rPr>
              <a:t>Summary of </a:t>
            </a:r>
            <a:r>
              <a:rPr lang="en-US" sz="4000" b="1" cap="small" spc="-1" dirty="0">
                <a:solidFill>
                  <a:srgbClr val="000000"/>
                </a:solidFill>
                <a:latin typeface="DIN"/>
              </a:rPr>
              <a:t>neuroscience</a:t>
            </a:r>
            <a:endParaRPr lang="en-US" sz="4000" b="1" strike="noStrike" cap="small" spc="-1" dirty="0">
              <a:solidFill>
                <a:srgbClr val="000000"/>
              </a:solidFill>
              <a:latin typeface="DIN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1754280" y="5384520"/>
            <a:ext cx="4732920" cy="397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b="0" strike="noStrike" spc="-1">
                <a:solidFill>
                  <a:srgbClr val="000000"/>
                </a:solidFill>
                <a:latin typeface="Lato"/>
              </a:rPr>
              <a:t>Speaker: Sergio López Bernal</a:t>
            </a:r>
          </a:p>
        </p:txBody>
      </p:sp>
      <p:pic>
        <p:nvPicPr>
          <p:cNvPr id="98" name="Picture 16"/>
          <p:cNvPicPr/>
          <p:nvPr/>
        </p:nvPicPr>
        <p:blipFill>
          <a:blip r:embed="rId3"/>
          <a:stretch/>
        </p:blipFill>
        <p:spPr>
          <a:xfrm>
            <a:off x="611280" y="5659920"/>
            <a:ext cx="1085400" cy="3978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Passive membrane properties</a:t>
            </a:r>
            <a:endParaRPr lang="en-US" sz="40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578842" y="1160851"/>
            <a:ext cx="8743059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Capacitance</a:t>
            </a:r>
          </a:p>
          <a:p>
            <a:pPr lvl="1"/>
            <a:r>
              <a:rPr lang="en-US" sz="2000" dirty="0">
                <a:sym typeface="Wingdings" pitchFamily="2" charset="2"/>
              </a:rPr>
              <a:t>Amount of electrical charge stored by a conductor</a:t>
            </a:r>
          </a:p>
          <a:p>
            <a:pPr lvl="1"/>
            <a:r>
              <a:rPr lang="en-US" sz="2000" dirty="0">
                <a:sym typeface="Wingdings" pitchFamily="2" charset="2"/>
              </a:rPr>
              <a:t>Low capacitance  membrane more responsive to change</a:t>
            </a:r>
          </a:p>
          <a:p>
            <a:pPr lvl="1"/>
            <a:r>
              <a:rPr lang="en-US" sz="2000" dirty="0">
                <a:sym typeface="Wingdings" pitchFamily="2" charset="2"/>
              </a:rPr>
              <a:t>If the dielectric is thicker, the signal propagates quicker</a:t>
            </a:r>
          </a:p>
          <a:p>
            <a:pPr lvl="2"/>
            <a:r>
              <a:rPr lang="en-US" sz="1800" dirty="0">
                <a:sym typeface="Wingdings" pitchFamily="2" charset="2"/>
              </a:rPr>
              <a:t>Membrane myelination</a:t>
            </a:r>
            <a:endParaRPr lang="en-US" sz="2400" dirty="0">
              <a:sym typeface="Wingdings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3EE266-D82A-EE4D-9750-F54B4F83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0" y="3401668"/>
            <a:ext cx="5353969" cy="19865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12B98D-A3B8-4941-ADFF-BA60A1C32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21" y="3401668"/>
            <a:ext cx="3324699" cy="18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6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Voltage-gated channels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2" y="1082862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They change in response to their local environment</a:t>
            </a:r>
          </a:p>
          <a:p>
            <a:pPr lvl="1"/>
            <a:r>
              <a:rPr lang="en-US" sz="2000" dirty="0"/>
              <a:t>They open or close depending on the local membrane potential</a:t>
            </a:r>
          </a:p>
          <a:p>
            <a:r>
              <a:rPr lang="en-US" sz="2400" dirty="0"/>
              <a:t>Composed of complex protein structures</a:t>
            </a:r>
          </a:p>
          <a:p>
            <a:r>
              <a:rPr lang="en-US" sz="2400" dirty="0">
                <a:sym typeface="Wingdings" pitchFamily="2" charset="2"/>
              </a:rPr>
              <a:t>Na</a:t>
            </a:r>
            <a:r>
              <a:rPr lang="en-US" sz="2400" baseline="30000" dirty="0">
                <a:sym typeface="Wingdings" pitchFamily="2" charset="2"/>
              </a:rPr>
              <a:t>+ </a:t>
            </a:r>
            <a:r>
              <a:rPr lang="en-US" sz="2400" dirty="0">
                <a:sym typeface="Wingdings" pitchFamily="2" charset="2"/>
              </a:rPr>
              <a:t>and K</a:t>
            </a:r>
            <a:r>
              <a:rPr lang="en-US" sz="2400" baseline="30000" dirty="0">
                <a:sym typeface="Wingdings" pitchFamily="2" charset="2"/>
              </a:rPr>
              <a:t>+  </a:t>
            </a:r>
            <a:r>
              <a:rPr lang="en-US" sz="2400" dirty="0">
                <a:sym typeface="Wingdings" pitchFamily="2" charset="2"/>
              </a:rPr>
              <a:t>channels are essential to generate an action potential  </a:t>
            </a:r>
            <a:r>
              <a:rPr lang="en-US" sz="2400" b="1" dirty="0">
                <a:sym typeface="Wingdings" pitchFamily="2" charset="2"/>
              </a:rPr>
              <a:t>sodium-potassium pump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EB96FC-C2E5-F14A-BD5D-9232AB03E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" y="3429000"/>
            <a:ext cx="4291030" cy="3240739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8DC31E35-4550-BA41-AFA6-4ABB60C7835B}"/>
              </a:ext>
            </a:extLst>
          </p:cNvPr>
          <p:cNvSpPr txBox="1">
            <a:spLocks/>
          </p:cNvSpPr>
          <p:nvPr/>
        </p:nvSpPr>
        <p:spPr>
          <a:xfrm>
            <a:off x="5129012" y="3868230"/>
            <a:ext cx="3931998" cy="4020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They are not the only kind of gated channels!</a:t>
            </a:r>
          </a:p>
          <a:p>
            <a:pPr lvl="1"/>
            <a:r>
              <a:rPr lang="en-US" sz="2000" b="1" dirty="0"/>
              <a:t>Ligand-gated ion channels</a:t>
            </a:r>
            <a:r>
              <a:rPr lang="en-US" sz="2000" dirty="0"/>
              <a:t>: open when a particular molecule binds to the channel</a:t>
            </a:r>
          </a:p>
        </p:txBody>
      </p:sp>
    </p:spTree>
    <p:extLst>
      <p:ext uri="{BB962C8B-B14F-4D97-AF65-F5344CB8AC3E}">
        <p14:creationId xmlns:p14="http://schemas.microsoft.com/office/powerpoint/2010/main" val="42476368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Action potentials (spikes)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207361" y="849532"/>
            <a:ext cx="8728534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Peak in membrane potential that propagates to other neurons</a:t>
            </a:r>
          </a:p>
          <a:p>
            <a:r>
              <a:rPr lang="en-US" sz="2400" dirty="0"/>
              <a:t>Interaction between </a:t>
            </a:r>
            <a:r>
              <a:rPr lang="en-US" sz="2400" dirty="0">
                <a:sym typeface="Wingdings" pitchFamily="2" charset="2"/>
              </a:rPr>
              <a:t>Na</a:t>
            </a:r>
            <a:r>
              <a:rPr lang="en-US" sz="2400" baseline="30000" dirty="0">
                <a:sym typeface="Wingdings" pitchFamily="2" charset="2"/>
              </a:rPr>
              <a:t>+ </a:t>
            </a:r>
            <a:r>
              <a:rPr lang="en-US" sz="2400" dirty="0">
                <a:sym typeface="Wingdings" pitchFamily="2" charset="2"/>
              </a:rPr>
              <a:t>and K</a:t>
            </a:r>
            <a:r>
              <a:rPr lang="en-US" sz="2400" baseline="30000" dirty="0">
                <a:sym typeface="Wingdings" pitchFamily="2" charset="2"/>
              </a:rPr>
              <a:t>+  </a:t>
            </a:r>
            <a:r>
              <a:rPr lang="en-US" sz="2400" dirty="0">
                <a:sym typeface="Wingdings" pitchFamily="2" charset="2"/>
              </a:rPr>
              <a:t>voltage-gated channels 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BF22BE8-D063-6B43-A176-04531B724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884" y="1798714"/>
            <a:ext cx="4673600" cy="46101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60D46A0-8DD0-E34D-86A8-3D4D4F5A5D37}"/>
              </a:ext>
            </a:extLst>
          </p:cNvPr>
          <p:cNvSpPr/>
          <p:nvPr/>
        </p:nvSpPr>
        <p:spPr>
          <a:xfrm>
            <a:off x="863947" y="4929878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3F0ED5E-2751-FD41-93EA-040E6A241929}"/>
              </a:ext>
            </a:extLst>
          </p:cNvPr>
          <p:cNvSpPr/>
          <p:nvPr/>
        </p:nvSpPr>
        <p:spPr>
          <a:xfrm>
            <a:off x="1678498" y="3429000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E33689B-7813-A04D-AF68-F9343C5863B7}"/>
              </a:ext>
            </a:extLst>
          </p:cNvPr>
          <p:cNvSpPr/>
          <p:nvPr/>
        </p:nvSpPr>
        <p:spPr>
          <a:xfrm>
            <a:off x="1653513" y="5239286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4C755F-10EA-0C48-B4A7-5DC53C3E7C35}"/>
              </a:ext>
            </a:extLst>
          </p:cNvPr>
          <p:cNvSpPr/>
          <p:nvPr/>
        </p:nvSpPr>
        <p:spPr>
          <a:xfrm>
            <a:off x="4926139" y="4634537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9F28E81-07D1-484B-BA53-E7D5B07AE093}"/>
              </a:ext>
            </a:extLst>
          </p:cNvPr>
          <p:cNvSpPr/>
          <p:nvPr/>
        </p:nvSpPr>
        <p:spPr>
          <a:xfrm>
            <a:off x="3322491" y="3424948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3136C1C-022B-EF4B-A2EB-003052E98D23}"/>
              </a:ext>
            </a:extLst>
          </p:cNvPr>
          <p:cNvSpPr/>
          <p:nvPr/>
        </p:nvSpPr>
        <p:spPr>
          <a:xfrm>
            <a:off x="4100082" y="5239286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875127E-B81F-204E-AA69-1C5841897E92}"/>
              </a:ext>
            </a:extLst>
          </p:cNvPr>
          <p:cNvSpPr/>
          <p:nvPr/>
        </p:nvSpPr>
        <p:spPr>
          <a:xfrm>
            <a:off x="6025548" y="2350127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C68B448-4327-0041-82DD-61604B6AA36A}"/>
              </a:ext>
            </a:extLst>
          </p:cNvPr>
          <p:cNvSpPr/>
          <p:nvPr/>
        </p:nvSpPr>
        <p:spPr>
          <a:xfrm>
            <a:off x="6025548" y="2999404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8FF8993-CC0E-4B48-AD92-6CE1F1CA89CB}"/>
              </a:ext>
            </a:extLst>
          </p:cNvPr>
          <p:cNvSpPr/>
          <p:nvPr/>
        </p:nvSpPr>
        <p:spPr>
          <a:xfrm>
            <a:off x="6025548" y="3666411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A0DAD9C-28BF-234E-AE26-DEFA208035F6}"/>
              </a:ext>
            </a:extLst>
          </p:cNvPr>
          <p:cNvSpPr/>
          <p:nvPr/>
        </p:nvSpPr>
        <p:spPr>
          <a:xfrm>
            <a:off x="6025548" y="4340603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9CAB718-F7D1-9D47-95D7-D9EBF0B06B05}"/>
              </a:ext>
            </a:extLst>
          </p:cNvPr>
          <p:cNvSpPr/>
          <p:nvPr/>
        </p:nvSpPr>
        <p:spPr>
          <a:xfrm>
            <a:off x="6025548" y="4986119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C77980-E07C-C847-83FE-483EAC6797C7}"/>
              </a:ext>
            </a:extLst>
          </p:cNvPr>
          <p:cNvSpPr txBox="1"/>
          <p:nvPr/>
        </p:nvSpPr>
        <p:spPr>
          <a:xfrm>
            <a:off x="6527044" y="234546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Resting phase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4406301-F9F2-7C44-89CF-94CB34F90A5D}"/>
              </a:ext>
            </a:extLst>
          </p:cNvPr>
          <p:cNvSpPr txBox="1"/>
          <p:nvPr/>
        </p:nvSpPr>
        <p:spPr>
          <a:xfrm>
            <a:off x="6527044" y="299473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Stimulation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BFB013F-624F-9146-9BD6-71BB0DF6E151}"/>
              </a:ext>
            </a:extLst>
          </p:cNvPr>
          <p:cNvSpPr txBox="1"/>
          <p:nvPr/>
        </p:nvSpPr>
        <p:spPr>
          <a:xfrm>
            <a:off x="6527044" y="366174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Rising phase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EA88B8C-051F-4E4C-8F2D-14FEE2EECDE8}"/>
              </a:ext>
            </a:extLst>
          </p:cNvPr>
          <p:cNvSpPr txBox="1"/>
          <p:nvPr/>
        </p:nvSpPr>
        <p:spPr>
          <a:xfrm>
            <a:off x="6527044" y="433593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Falling phase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8550DC2-9A21-DC46-8E1B-55A01B3F7137}"/>
              </a:ext>
            </a:extLst>
          </p:cNvPr>
          <p:cNvSpPr txBox="1"/>
          <p:nvPr/>
        </p:nvSpPr>
        <p:spPr>
          <a:xfrm>
            <a:off x="6527044" y="498145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Hyperpolarization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3332E2D-CB80-AD49-8859-710ED20CC79E}"/>
              </a:ext>
            </a:extLst>
          </p:cNvPr>
          <p:cNvSpPr/>
          <p:nvPr/>
        </p:nvSpPr>
        <p:spPr>
          <a:xfrm>
            <a:off x="6025548" y="5643802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D82EE28-DDC2-9F4B-BF94-0E341EE33D7E}"/>
              </a:ext>
            </a:extLst>
          </p:cNvPr>
          <p:cNvSpPr txBox="1"/>
          <p:nvPr/>
        </p:nvSpPr>
        <p:spPr>
          <a:xfrm>
            <a:off x="6527044" y="563913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Recovery phase</a:t>
            </a:r>
          </a:p>
        </p:txBody>
      </p:sp>
    </p:spTree>
    <p:extLst>
      <p:ext uri="{BB962C8B-B14F-4D97-AF65-F5344CB8AC3E}">
        <p14:creationId xmlns:p14="http://schemas.microsoft.com/office/powerpoint/2010/main" val="11406576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Action potentials (spikes)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136080" y="1056490"/>
            <a:ext cx="4379164" cy="94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Resting phase</a:t>
            </a:r>
          </a:p>
          <a:p>
            <a:r>
              <a:rPr lang="en-US" sz="1400" dirty="0"/>
              <a:t>Membrane potential = resting potential = ~ -70 mV</a:t>
            </a:r>
          </a:p>
          <a:p>
            <a:r>
              <a:rPr lang="en-US" sz="1400" dirty="0">
                <a:sym typeface="Wingdings" pitchFamily="2" charset="2"/>
              </a:rPr>
              <a:t>Na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are </a:t>
            </a:r>
            <a:r>
              <a:rPr lang="en-US" sz="1400" b="1" dirty="0">
                <a:sym typeface="Wingdings" pitchFamily="2" charset="2"/>
              </a:rPr>
              <a:t>closed</a:t>
            </a:r>
            <a:r>
              <a:rPr lang="en-US" sz="1400" dirty="0">
                <a:sym typeface="Wingdings" pitchFamily="2" charset="2"/>
              </a:rPr>
              <a:t> | K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are </a:t>
            </a:r>
            <a:r>
              <a:rPr lang="en-US" sz="1400" b="1" dirty="0">
                <a:sym typeface="Wingdings" pitchFamily="2" charset="2"/>
              </a:rPr>
              <a:t>closed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BF22BE8-D063-6B43-A176-04531B724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91" y="2523928"/>
            <a:ext cx="3820514" cy="376860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60D46A0-8DD0-E34D-86A8-3D4D4F5A5D37}"/>
              </a:ext>
            </a:extLst>
          </p:cNvPr>
          <p:cNvSpPr/>
          <p:nvPr/>
        </p:nvSpPr>
        <p:spPr>
          <a:xfrm>
            <a:off x="552143" y="5119065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C13A397-AD90-E843-8D6C-43DE15C65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63" y="3333298"/>
            <a:ext cx="1395175" cy="1400744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55FE3689-542E-BB4D-927C-C7DD78FA2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801" y="2523928"/>
            <a:ext cx="3820514" cy="3768605"/>
          </a:xfrm>
          <a:prstGeom prst="rect">
            <a:avLst/>
          </a:prstGeom>
        </p:spPr>
      </p:pic>
      <p:sp>
        <p:nvSpPr>
          <p:cNvPr id="30" name="Elipse 29">
            <a:extLst>
              <a:ext uri="{FF2B5EF4-FFF2-40B4-BE49-F238E27FC236}">
                <a16:creationId xmlns:a16="http://schemas.microsoft.com/office/drawing/2014/main" id="{06273B33-CB55-984C-A3B5-255D8E99D65A}"/>
              </a:ext>
            </a:extLst>
          </p:cNvPr>
          <p:cNvSpPr/>
          <p:nvPr/>
        </p:nvSpPr>
        <p:spPr>
          <a:xfrm>
            <a:off x="5963920" y="5318218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1" name="Subtitle 1">
            <a:extLst>
              <a:ext uri="{FF2B5EF4-FFF2-40B4-BE49-F238E27FC236}">
                <a16:creationId xmlns:a16="http://schemas.microsoft.com/office/drawing/2014/main" id="{0D51C84F-AB56-264A-999B-128B672F91BC}"/>
              </a:ext>
            </a:extLst>
          </p:cNvPr>
          <p:cNvSpPr txBox="1">
            <a:spLocks/>
          </p:cNvSpPr>
          <p:nvPr/>
        </p:nvSpPr>
        <p:spPr>
          <a:xfrm>
            <a:off x="4701414" y="1056490"/>
            <a:ext cx="4379164" cy="94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Stimulation</a:t>
            </a:r>
          </a:p>
          <a:p>
            <a:r>
              <a:rPr lang="en-US" sz="1400" dirty="0"/>
              <a:t>Membrane potential rise until threshold (~ -55 mV)</a:t>
            </a:r>
          </a:p>
          <a:p>
            <a:r>
              <a:rPr lang="en-US" sz="1400" dirty="0"/>
              <a:t>Threshold = ~ -55 mV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0471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Action potentials (spikes)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14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136080" y="880415"/>
            <a:ext cx="4379164" cy="94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Rising phase</a:t>
            </a:r>
          </a:p>
          <a:p>
            <a:r>
              <a:rPr lang="en-US" sz="1400" dirty="0"/>
              <a:t>Membrane potential: ~ -55 mV </a:t>
            </a:r>
            <a:r>
              <a:rPr lang="en-US" sz="1400" dirty="0">
                <a:sym typeface="Wingdings" pitchFamily="2" charset="2"/>
              </a:rPr>
              <a:t> ~30 mV </a:t>
            </a:r>
          </a:p>
          <a:p>
            <a:r>
              <a:rPr lang="en-US" sz="1400" dirty="0">
                <a:sym typeface="Wingdings" pitchFamily="2" charset="2"/>
              </a:rPr>
              <a:t>Na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are </a:t>
            </a:r>
            <a:r>
              <a:rPr lang="en-US" sz="1400" b="1" dirty="0">
                <a:sym typeface="Wingdings" pitchFamily="2" charset="2"/>
              </a:rPr>
              <a:t>quick to open</a:t>
            </a:r>
          </a:p>
          <a:p>
            <a:r>
              <a:rPr lang="en-US" sz="1400" dirty="0">
                <a:sym typeface="Wingdings" pitchFamily="2" charset="2"/>
              </a:rPr>
              <a:t>K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are </a:t>
            </a:r>
            <a:r>
              <a:rPr lang="en-US" sz="1400" b="1" dirty="0">
                <a:sym typeface="Wingdings" pitchFamily="2" charset="2"/>
              </a:rPr>
              <a:t>slow to open</a:t>
            </a:r>
          </a:p>
          <a:p>
            <a:r>
              <a:rPr lang="en-US" sz="1400" dirty="0">
                <a:sym typeface="Wingdings" pitchFamily="2" charset="2"/>
              </a:rPr>
              <a:t>Na</a:t>
            </a:r>
            <a:r>
              <a:rPr lang="en-US" sz="1400" baseline="30000" dirty="0">
                <a:sym typeface="Wingdings" pitchFamily="2" charset="2"/>
              </a:rPr>
              <a:t>+</a:t>
            </a:r>
            <a:r>
              <a:rPr lang="en-US" sz="1400" dirty="0">
                <a:sym typeface="Wingdings" pitchFamily="2" charset="2"/>
              </a:rPr>
              <a:t> flows to the cell</a:t>
            </a:r>
            <a:endParaRPr lang="en-US" sz="1400" b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BF22BE8-D063-6B43-A176-04531B724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91" y="2523928"/>
            <a:ext cx="3820514" cy="376860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60D46A0-8DD0-E34D-86A8-3D4D4F5A5D37}"/>
              </a:ext>
            </a:extLst>
          </p:cNvPr>
          <p:cNvSpPr/>
          <p:nvPr/>
        </p:nvSpPr>
        <p:spPr>
          <a:xfrm>
            <a:off x="1255343" y="3669080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55FE3689-542E-BB4D-927C-C7DD78FA2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801" y="2523928"/>
            <a:ext cx="3820514" cy="3768605"/>
          </a:xfrm>
          <a:prstGeom prst="rect">
            <a:avLst/>
          </a:prstGeom>
        </p:spPr>
      </p:pic>
      <p:sp>
        <p:nvSpPr>
          <p:cNvPr id="31" name="Subtitle 1">
            <a:extLst>
              <a:ext uri="{FF2B5EF4-FFF2-40B4-BE49-F238E27FC236}">
                <a16:creationId xmlns:a16="http://schemas.microsoft.com/office/drawing/2014/main" id="{0D51C84F-AB56-264A-999B-128B672F91BC}"/>
              </a:ext>
            </a:extLst>
          </p:cNvPr>
          <p:cNvSpPr txBox="1">
            <a:spLocks/>
          </p:cNvSpPr>
          <p:nvPr/>
        </p:nvSpPr>
        <p:spPr>
          <a:xfrm>
            <a:off x="4628758" y="880415"/>
            <a:ext cx="4563769" cy="94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Falling phase</a:t>
            </a:r>
          </a:p>
          <a:p>
            <a:r>
              <a:rPr lang="en-US" sz="1400" dirty="0"/>
              <a:t>Membrane potential falls</a:t>
            </a:r>
          </a:p>
          <a:p>
            <a:r>
              <a:rPr lang="en-US" sz="1400" dirty="0">
                <a:sym typeface="Wingdings" pitchFamily="2" charset="2"/>
              </a:rPr>
              <a:t>Na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are </a:t>
            </a:r>
            <a:r>
              <a:rPr lang="en-US" sz="1400" b="1" dirty="0">
                <a:sym typeface="Wingdings" pitchFamily="2" charset="2"/>
              </a:rPr>
              <a:t>inactivated </a:t>
            </a:r>
            <a:r>
              <a:rPr lang="en-US" sz="1400" dirty="0">
                <a:sym typeface="Wingdings" pitchFamily="2" charset="2"/>
              </a:rPr>
              <a:t> ball closes the pore</a:t>
            </a:r>
            <a:endParaRPr lang="en-US" sz="1400" b="1" dirty="0">
              <a:sym typeface="Wingdings" pitchFamily="2" charset="2"/>
            </a:endParaRPr>
          </a:p>
          <a:p>
            <a:r>
              <a:rPr lang="en-US" sz="1400" dirty="0">
                <a:sym typeface="Wingdings" pitchFamily="2" charset="2"/>
              </a:rPr>
              <a:t>K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are </a:t>
            </a:r>
            <a:r>
              <a:rPr lang="en-US" sz="1400" b="1" dirty="0">
                <a:sym typeface="Wingdings" pitchFamily="2" charset="2"/>
              </a:rPr>
              <a:t>open</a:t>
            </a:r>
          </a:p>
          <a:p>
            <a:r>
              <a:rPr lang="en-US" sz="1400" dirty="0">
                <a:sym typeface="Wingdings" pitchFamily="2" charset="2"/>
              </a:rPr>
              <a:t>K</a:t>
            </a:r>
            <a:r>
              <a:rPr lang="en-US" sz="1400" baseline="30000" dirty="0">
                <a:sym typeface="Wingdings" pitchFamily="2" charset="2"/>
              </a:rPr>
              <a:t>+</a:t>
            </a:r>
            <a:r>
              <a:rPr lang="en-US" sz="1400" dirty="0">
                <a:sym typeface="Wingdings" pitchFamily="2" charset="2"/>
              </a:rPr>
              <a:t> flows out of cell |  Na</a:t>
            </a:r>
            <a:r>
              <a:rPr lang="en-US" sz="1400" baseline="30000" dirty="0">
                <a:sym typeface="Wingdings" pitchFamily="2" charset="2"/>
              </a:rPr>
              <a:t>+</a:t>
            </a:r>
            <a:r>
              <a:rPr lang="en-US" sz="1400" dirty="0">
                <a:sym typeface="Wingdings" pitchFamily="2" charset="2"/>
              </a:rPr>
              <a:t> flow stops</a:t>
            </a:r>
            <a:endParaRPr lang="en-US" sz="1400" b="1" dirty="0"/>
          </a:p>
          <a:p>
            <a:endParaRPr lang="en-US" sz="1400" b="1" dirty="0">
              <a:sym typeface="Wingdings" pitchFamily="2" charset="2"/>
            </a:endParaRPr>
          </a:p>
          <a:p>
            <a:endParaRPr lang="en-US" sz="1400" b="1" dirty="0">
              <a:sym typeface="Wingdings" pitchFamily="2" charset="2"/>
            </a:endParaRP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4343AA-7468-BB4F-8289-9ABDB83CF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13" y="3442932"/>
            <a:ext cx="1583194" cy="1334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3D05C4-9905-894E-A4D7-36262E8BE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99" y="3701593"/>
            <a:ext cx="1508210" cy="1076106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FC414797-F19A-8141-BF53-FC3DBC5898D3}"/>
              </a:ext>
            </a:extLst>
          </p:cNvPr>
          <p:cNvSpPr/>
          <p:nvPr/>
        </p:nvSpPr>
        <p:spPr>
          <a:xfrm>
            <a:off x="7270505" y="3669080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FF1EDBA9-BBD3-9640-AD1E-459ADBD26275}"/>
              </a:ext>
            </a:extLst>
          </p:cNvPr>
          <p:cNvSpPr/>
          <p:nvPr/>
        </p:nvSpPr>
        <p:spPr>
          <a:xfrm>
            <a:off x="3026740" y="2275206"/>
            <a:ext cx="811033" cy="3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Open Na+ channels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942F93F9-CAD0-D447-BD53-9ECB32D14B66}"/>
              </a:ext>
            </a:extLst>
          </p:cNvPr>
          <p:cNvSpPr/>
          <p:nvPr/>
        </p:nvSpPr>
        <p:spPr>
          <a:xfrm>
            <a:off x="3557087" y="2866518"/>
            <a:ext cx="878317" cy="3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Membrane potential rises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38D8F2E4-6F56-C64C-AE15-1B01FA06A2AE}"/>
              </a:ext>
            </a:extLst>
          </p:cNvPr>
          <p:cNvSpPr/>
          <p:nvPr/>
        </p:nvSpPr>
        <p:spPr>
          <a:xfrm>
            <a:off x="2446045" y="2866518"/>
            <a:ext cx="811033" cy="3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Na+ flows to  the cell</a:t>
            </a:r>
          </a:p>
        </p:txBody>
      </p:sp>
      <p:cxnSp>
        <p:nvCxnSpPr>
          <p:cNvPr id="15" name="Conector angular 14">
            <a:extLst>
              <a:ext uri="{FF2B5EF4-FFF2-40B4-BE49-F238E27FC236}">
                <a16:creationId xmlns:a16="http://schemas.microsoft.com/office/drawing/2014/main" id="{A163C17D-DC07-024C-9FE5-801DCAB88E1E}"/>
              </a:ext>
            </a:extLst>
          </p:cNvPr>
          <p:cNvCxnSpPr>
            <a:stCxn id="10" idx="1"/>
            <a:endCxn id="18" idx="0"/>
          </p:cNvCxnSpPr>
          <p:nvPr/>
        </p:nvCxnSpPr>
        <p:spPr>
          <a:xfrm rot="10800000" flipV="1">
            <a:off x="2851562" y="2437206"/>
            <a:ext cx="175178" cy="42931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FB1DBE0-325E-7F41-B7BF-1420DF7D6A30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>
            <a:off x="3257078" y="3028518"/>
            <a:ext cx="3000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>
            <a:extLst>
              <a:ext uri="{FF2B5EF4-FFF2-40B4-BE49-F238E27FC236}">
                <a16:creationId xmlns:a16="http://schemas.microsoft.com/office/drawing/2014/main" id="{D4F7C0E2-C9D7-3D4C-BF0A-5D48C22E3FB2}"/>
              </a:ext>
            </a:extLst>
          </p:cNvPr>
          <p:cNvCxnSpPr>
            <a:stCxn id="17" idx="0"/>
            <a:endCxn id="10" idx="3"/>
          </p:cNvCxnSpPr>
          <p:nvPr/>
        </p:nvCxnSpPr>
        <p:spPr>
          <a:xfrm rot="16200000" flipV="1">
            <a:off x="3702354" y="2572625"/>
            <a:ext cx="429312" cy="15847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F89D94F-ECCA-DE42-88C9-0A3C08A76143}"/>
              </a:ext>
            </a:extLst>
          </p:cNvPr>
          <p:cNvSpPr txBox="1"/>
          <p:nvPr/>
        </p:nvSpPr>
        <p:spPr>
          <a:xfrm>
            <a:off x="3315253" y="20556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F845A01-03D4-4C47-9D41-8F53C3C826C4}"/>
              </a:ext>
            </a:extLst>
          </p:cNvPr>
          <p:cNvSpPr txBox="1"/>
          <p:nvPr/>
        </p:nvSpPr>
        <p:spPr>
          <a:xfrm>
            <a:off x="2466359" y="265186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6D7F22B-FB73-C746-A161-70B03CDDB660}"/>
              </a:ext>
            </a:extLst>
          </p:cNvPr>
          <p:cNvSpPr txBox="1"/>
          <p:nvPr/>
        </p:nvSpPr>
        <p:spPr>
          <a:xfrm>
            <a:off x="4181377" y="265570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43442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Action potentials (spikes)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136080" y="840374"/>
            <a:ext cx="4379164" cy="94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Hyperpolarization (undershoot)</a:t>
            </a:r>
          </a:p>
          <a:p>
            <a:r>
              <a:rPr lang="en-US" sz="1400" dirty="0"/>
              <a:t>Membrane potential: more negative than at rest</a:t>
            </a:r>
            <a:endParaRPr lang="en-US" sz="1400" dirty="0">
              <a:sym typeface="Wingdings" pitchFamily="2" charset="2"/>
            </a:endParaRPr>
          </a:p>
          <a:p>
            <a:pPr lvl="1"/>
            <a:r>
              <a:rPr lang="en-US" sz="1200" dirty="0">
                <a:sym typeface="Wingdings" pitchFamily="2" charset="2"/>
              </a:rPr>
              <a:t>Why? Both leakage and voltage-gated K</a:t>
            </a:r>
            <a:r>
              <a:rPr lang="en-US" sz="1200" baseline="30000" dirty="0">
                <a:sym typeface="Wingdings" pitchFamily="2" charset="2"/>
              </a:rPr>
              <a:t>+</a:t>
            </a:r>
            <a:r>
              <a:rPr lang="en-US" sz="1200" dirty="0">
                <a:sym typeface="Wingdings" pitchFamily="2" charset="2"/>
              </a:rPr>
              <a:t> are open</a:t>
            </a:r>
            <a:endParaRPr lang="en-US" sz="1000" dirty="0">
              <a:sym typeface="Wingdings" pitchFamily="2" charset="2"/>
            </a:endParaRPr>
          </a:p>
          <a:p>
            <a:r>
              <a:rPr lang="en-US" sz="1400" dirty="0">
                <a:sym typeface="Wingdings" pitchFamily="2" charset="2"/>
              </a:rPr>
              <a:t>Na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are </a:t>
            </a:r>
            <a:r>
              <a:rPr lang="en-US" sz="1400" b="1" dirty="0">
                <a:sym typeface="Wingdings" pitchFamily="2" charset="2"/>
              </a:rPr>
              <a:t>inactivated</a:t>
            </a:r>
          </a:p>
          <a:p>
            <a:r>
              <a:rPr lang="en-US" sz="1400" dirty="0">
                <a:sym typeface="Wingdings" pitchFamily="2" charset="2"/>
              </a:rPr>
              <a:t>K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</a:t>
            </a:r>
            <a:r>
              <a:rPr lang="en-US" sz="1400" b="1" dirty="0">
                <a:sym typeface="Wingdings" pitchFamily="2" charset="2"/>
              </a:rPr>
              <a:t>begin to close</a:t>
            </a:r>
          </a:p>
          <a:p>
            <a:r>
              <a:rPr lang="en-US" sz="1400" dirty="0">
                <a:sym typeface="Wingdings" pitchFamily="2" charset="2"/>
              </a:rPr>
              <a:t>Na</a:t>
            </a:r>
            <a:r>
              <a:rPr lang="en-US" sz="1400" baseline="30000" dirty="0">
                <a:sym typeface="Wingdings" pitchFamily="2" charset="2"/>
              </a:rPr>
              <a:t>+</a:t>
            </a:r>
            <a:r>
              <a:rPr lang="en-US" sz="1400" dirty="0">
                <a:sym typeface="Wingdings" pitchFamily="2" charset="2"/>
              </a:rPr>
              <a:t> conductance is low | Na</a:t>
            </a:r>
            <a:r>
              <a:rPr lang="en-US" sz="1400" baseline="30000" dirty="0">
                <a:sym typeface="Wingdings" pitchFamily="2" charset="2"/>
              </a:rPr>
              <a:t>+</a:t>
            </a:r>
            <a:r>
              <a:rPr lang="en-US" sz="1400" dirty="0">
                <a:sym typeface="Wingdings" pitchFamily="2" charset="2"/>
              </a:rPr>
              <a:t> conductance falls</a:t>
            </a:r>
            <a:endParaRPr lang="en-US" sz="1400" b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BF22BE8-D063-6B43-A176-04531B724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91" y="2523928"/>
            <a:ext cx="3820514" cy="376860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60D46A0-8DD0-E34D-86A8-3D4D4F5A5D37}"/>
              </a:ext>
            </a:extLst>
          </p:cNvPr>
          <p:cNvSpPr/>
          <p:nvPr/>
        </p:nvSpPr>
        <p:spPr>
          <a:xfrm>
            <a:off x="3186593" y="5291314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55FE3689-542E-BB4D-927C-C7DD78FA2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801" y="2523928"/>
            <a:ext cx="3820514" cy="3768605"/>
          </a:xfrm>
          <a:prstGeom prst="rect">
            <a:avLst/>
          </a:prstGeom>
        </p:spPr>
      </p:pic>
      <p:sp>
        <p:nvSpPr>
          <p:cNvPr id="31" name="Subtitle 1">
            <a:extLst>
              <a:ext uri="{FF2B5EF4-FFF2-40B4-BE49-F238E27FC236}">
                <a16:creationId xmlns:a16="http://schemas.microsoft.com/office/drawing/2014/main" id="{0D51C84F-AB56-264A-999B-128B672F91BC}"/>
              </a:ext>
            </a:extLst>
          </p:cNvPr>
          <p:cNvSpPr txBox="1">
            <a:spLocks/>
          </p:cNvSpPr>
          <p:nvPr/>
        </p:nvSpPr>
        <p:spPr>
          <a:xfrm>
            <a:off x="4764476" y="834237"/>
            <a:ext cx="4379164" cy="940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Falling phase</a:t>
            </a:r>
          </a:p>
          <a:p>
            <a:r>
              <a:rPr lang="en-US" sz="1400" dirty="0"/>
              <a:t>Membrane potential gradually </a:t>
            </a:r>
            <a:r>
              <a:rPr lang="en-US" sz="1400" b="1" dirty="0"/>
              <a:t>returns to baseline</a:t>
            </a:r>
          </a:p>
          <a:p>
            <a:pPr lvl="1"/>
            <a:r>
              <a:rPr lang="en-US" sz="1200" dirty="0">
                <a:sym typeface="Wingdings" pitchFamily="2" charset="2"/>
              </a:rPr>
              <a:t>Why? Because K</a:t>
            </a:r>
            <a:r>
              <a:rPr lang="en-US" sz="1200" baseline="30000" dirty="0">
                <a:sym typeface="Wingdings" pitchFamily="2" charset="2"/>
              </a:rPr>
              <a:t>+</a:t>
            </a:r>
            <a:r>
              <a:rPr lang="en-US" sz="1200" dirty="0">
                <a:sym typeface="Wingdings" pitchFamily="2" charset="2"/>
              </a:rPr>
              <a:t> are progressively closing</a:t>
            </a:r>
            <a:endParaRPr lang="en-US" sz="1200" b="1" dirty="0"/>
          </a:p>
          <a:p>
            <a:r>
              <a:rPr lang="en-US" sz="1400" dirty="0">
                <a:sym typeface="Wingdings" pitchFamily="2" charset="2"/>
              </a:rPr>
              <a:t>Na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are </a:t>
            </a:r>
            <a:r>
              <a:rPr lang="en-US" sz="1400" b="1" dirty="0">
                <a:sym typeface="Wingdings" pitchFamily="2" charset="2"/>
              </a:rPr>
              <a:t>closed</a:t>
            </a:r>
          </a:p>
          <a:p>
            <a:r>
              <a:rPr lang="en-US" sz="1400" dirty="0">
                <a:sym typeface="Wingdings" pitchFamily="2" charset="2"/>
              </a:rPr>
              <a:t>K</a:t>
            </a:r>
            <a:r>
              <a:rPr lang="en-US" sz="1400" baseline="30000" dirty="0">
                <a:sym typeface="Wingdings" pitchFamily="2" charset="2"/>
              </a:rPr>
              <a:t>+ </a:t>
            </a:r>
            <a:r>
              <a:rPr lang="en-US" sz="1400" dirty="0">
                <a:sym typeface="Wingdings" pitchFamily="2" charset="2"/>
              </a:rPr>
              <a:t>channels are </a:t>
            </a:r>
            <a:r>
              <a:rPr lang="en-US" sz="1400" b="1" dirty="0">
                <a:sym typeface="Wingdings" pitchFamily="2" charset="2"/>
              </a:rPr>
              <a:t>closed</a:t>
            </a:r>
          </a:p>
          <a:p>
            <a:endParaRPr lang="en-US" sz="1400" b="1" dirty="0">
              <a:sym typeface="Wingdings" pitchFamily="2" charset="2"/>
            </a:endParaRP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4343AA-7468-BB4F-8289-9ABDB83CF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4996" y="2908772"/>
            <a:ext cx="1583194" cy="1294896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FC414797-F19A-8141-BF53-FC3DBC5898D3}"/>
              </a:ext>
            </a:extLst>
          </p:cNvPr>
          <p:cNvSpPr/>
          <p:nvPr/>
        </p:nvSpPr>
        <p:spPr>
          <a:xfrm>
            <a:off x="7270505" y="3669080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6D34662-F739-AB4D-AFBC-E4FDAB1A9555}"/>
              </a:ext>
            </a:extLst>
          </p:cNvPr>
          <p:cNvSpPr/>
          <p:nvPr/>
        </p:nvSpPr>
        <p:spPr>
          <a:xfrm>
            <a:off x="8681607" y="4793020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D6A6106-CD36-234E-BB26-948AB27B40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31" y="2968708"/>
            <a:ext cx="1395175" cy="14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5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Refractory period considerations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2" y="1082862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During this period, we cannot stimulate another AP</a:t>
            </a:r>
          </a:p>
          <a:p>
            <a:r>
              <a:rPr lang="en-US" sz="2400" dirty="0"/>
              <a:t>Two types:</a:t>
            </a:r>
          </a:p>
          <a:p>
            <a:pPr lvl="1"/>
            <a:r>
              <a:rPr lang="en-US" sz="2000" b="1" dirty="0"/>
              <a:t>Absolute</a:t>
            </a:r>
            <a:r>
              <a:rPr lang="en-US" sz="2000" dirty="0"/>
              <a:t>: </a:t>
            </a:r>
          </a:p>
          <a:p>
            <a:pPr lvl="2"/>
            <a:r>
              <a:rPr lang="en-US" sz="1600" dirty="0"/>
              <a:t>Driven by the inactivation of </a:t>
            </a:r>
            <a:r>
              <a:rPr lang="en-US" sz="1600" dirty="0">
                <a:sym typeface="Wingdings" pitchFamily="2" charset="2"/>
              </a:rPr>
              <a:t>Na</a:t>
            </a:r>
            <a:r>
              <a:rPr lang="en-US" sz="1600" baseline="30000" dirty="0">
                <a:sym typeface="Wingdings" pitchFamily="2" charset="2"/>
              </a:rPr>
              <a:t>+ </a:t>
            </a:r>
            <a:r>
              <a:rPr lang="en-US" sz="1600" dirty="0">
                <a:sym typeface="Wingdings" pitchFamily="2" charset="2"/>
              </a:rPr>
              <a:t>channels</a:t>
            </a:r>
          </a:p>
          <a:p>
            <a:pPr lvl="2"/>
            <a:r>
              <a:rPr lang="en-US" sz="1600" dirty="0">
                <a:sym typeface="Wingdings" pitchFamily="2" charset="2"/>
              </a:rPr>
              <a:t>While those channels are inactive, </a:t>
            </a:r>
            <a:r>
              <a:rPr lang="en-US" sz="1600" b="1" dirty="0">
                <a:sym typeface="Wingdings" pitchFamily="2" charset="2"/>
              </a:rPr>
              <a:t>we cannot initiate another AP</a:t>
            </a:r>
          </a:p>
          <a:p>
            <a:pPr lvl="1"/>
            <a:r>
              <a:rPr lang="en-US" sz="2000" b="1" dirty="0">
                <a:sym typeface="Wingdings" pitchFamily="2" charset="2"/>
              </a:rPr>
              <a:t>Relative</a:t>
            </a:r>
            <a:r>
              <a:rPr lang="en-US" sz="2000" dirty="0">
                <a:sym typeface="Wingdings" pitchFamily="2" charset="2"/>
              </a:rPr>
              <a:t>:</a:t>
            </a:r>
          </a:p>
          <a:p>
            <a:pPr lvl="2"/>
            <a:r>
              <a:rPr lang="en-US" sz="1600" dirty="0">
                <a:sym typeface="Wingdings" pitchFamily="2" charset="2"/>
              </a:rPr>
              <a:t>Occurs at the tail end of an AP</a:t>
            </a:r>
          </a:p>
          <a:p>
            <a:pPr lvl="2"/>
            <a:r>
              <a:rPr lang="en-US" sz="1600" dirty="0">
                <a:sym typeface="Wingdings" pitchFamily="2" charset="2"/>
              </a:rPr>
              <a:t>The Na</a:t>
            </a:r>
            <a:r>
              <a:rPr lang="en-US" sz="1600" baseline="30000" dirty="0">
                <a:sym typeface="Wingdings" pitchFamily="2" charset="2"/>
              </a:rPr>
              <a:t>+ </a:t>
            </a:r>
            <a:r>
              <a:rPr lang="en-US" sz="1600" dirty="0">
                <a:sym typeface="Wingdings" pitchFamily="2" charset="2"/>
              </a:rPr>
              <a:t>channels are active again, but the K</a:t>
            </a:r>
            <a:r>
              <a:rPr lang="en-US" sz="1600" baseline="30000" dirty="0">
                <a:sym typeface="Wingdings" pitchFamily="2" charset="2"/>
              </a:rPr>
              <a:t>+ </a:t>
            </a:r>
            <a:r>
              <a:rPr lang="en-US" sz="1600" dirty="0">
                <a:sym typeface="Wingdings" pitchFamily="2" charset="2"/>
              </a:rPr>
              <a:t>channels are still open</a:t>
            </a:r>
          </a:p>
          <a:p>
            <a:pPr lvl="2"/>
            <a:r>
              <a:rPr lang="en-US" sz="1600" b="1" dirty="0">
                <a:sym typeface="Wingdings" pitchFamily="2" charset="2"/>
              </a:rPr>
              <a:t>With a big enough stimulus, we can drive another AP </a:t>
            </a:r>
            <a:r>
              <a:rPr lang="en-US" sz="1600" dirty="0">
                <a:sym typeface="Wingdings" pitchFamily="2" charset="2"/>
              </a:rPr>
              <a:t>to start, but it takes a bigger input since the cell is starting below the resting potential</a:t>
            </a:r>
            <a:endParaRPr lang="en-US" sz="16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10560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Voltage-gated channels probability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2" y="1082862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Channels of a certain type do not open at the same time</a:t>
            </a:r>
          </a:p>
          <a:p>
            <a:r>
              <a:rPr lang="en-US" sz="2400" dirty="0"/>
              <a:t>Some states are more probable since reactions tend to drive towards the lowest energy state</a:t>
            </a:r>
          </a:p>
          <a:p>
            <a:r>
              <a:rPr lang="en-US" sz="2400" dirty="0"/>
              <a:t>The probability of the channels opening, or closing, is a function of voltage</a:t>
            </a:r>
            <a:endParaRPr lang="en-US" sz="2000" dirty="0"/>
          </a:p>
          <a:p>
            <a:r>
              <a:rPr lang="en-US" sz="2400" dirty="0">
                <a:sym typeface="Wingdings" pitchFamily="2" charset="2"/>
              </a:rPr>
              <a:t>Na</a:t>
            </a:r>
            <a:r>
              <a:rPr lang="en-US" sz="2400" baseline="30000" dirty="0">
                <a:sym typeface="Wingdings" pitchFamily="2" charset="2"/>
              </a:rPr>
              <a:t>+ </a:t>
            </a:r>
            <a:r>
              <a:rPr lang="en-US" sz="2400" dirty="0">
                <a:sym typeface="Wingdings" pitchFamily="2" charset="2"/>
              </a:rPr>
              <a:t>channels are more stable with the voltage is high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37163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6A3CDA-C9CB-0648-84A9-A3585C6A3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97" y="1036104"/>
            <a:ext cx="2776923" cy="1115186"/>
          </a:xfrm>
          <a:prstGeom prst="rect">
            <a:avLst/>
          </a:prstGeom>
        </p:spPr>
      </p:pic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Myelination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18</a:t>
            </a:fld>
            <a:endParaRPr lang="en-US" sz="1600" b="0" strike="noStrike" spc="-1">
              <a:latin typeface="Times New Roman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3158B5-ACF4-5B44-BE70-E9F572128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80" y="4022711"/>
            <a:ext cx="3097156" cy="867341"/>
          </a:xfrm>
          <a:prstGeom prst="rect">
            <a:avLst/>
          </a:prstGeom>
        </p:spPr>
      </p:pic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136080" y="884079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Causes changes in the membrane potential in two ways:</a:t>
            </a:r>
          </a:p>
          <a:p>
            <a:pPr lvl="1"/>
            <a:r>
              <a:rPr lang="en-US" sz="2000" dirty="0"/>
              <a:t>Increases membrane resistance</a:t>
            </a:r>
          </a:p>
          <a:p>
            <a:pPr lvl="2"/>
            <a:r>
              <a:rPr lang="en-US" sz="1600" dirty="0"/>
              <a:t>Leaking channels blocked by myelin</a:t>
            </a:r>
          </a:p>
          <a:p>
            <a:pPr lvl="2"/>
            <a:r>
              <a:rPr lang="en-US" sz="1600" dirty="0"/>
              <a:t>Longer length constant since more current can flow down the axon</a:t>
            </a:r>
            <a:endParaRPr lang="en-US" sz="2000" dirty="0"/>
          </a:p>
          <a:p>
            <a:pPr lvl="1"/>
            <a:r>
              <a:rPr lang="en-US" sz="2000" dirty="0"/>
              <a:t>Decreases membrane capacitance</a:t>
            </a:r>
          </a:p>
          <a:p>
            <a:pPr lvl="2"/>
            <a:r>
              <a:rPr lang="en-US" sz="1600" dirty="0"/>
              <a:t>Reduces the time constant</a:t>
            </a:r>
          </a:p>
          <a:p>
            <a:pPr lvl="2"/>
            <a:r>
              <a:rPr lang="en-US" sz="1600" dirty="0"/>
              <a:t>Changes are more rapidly transmitted down the axon</a:t>
            </a:r>
          </a:p>
          <a:p>
            <a:r>
              <a:rPr lang="en-US" sz="2400" dirty="0"/>
              <a:t>Nodes of Ranvier</a:t>
            </a:r>
          </a:p>
          <a:p>
            <a:pPr lvl="1"/>
            <a:r>
              <a:rPr lang="en-US" sz="2000" dirty="0"/>
              <a:t>Relay stations where the signal is boosted again</a:t>
            </a:r>
          </a:p>
          <a:p>
            <a:pPr lvl="1"/>
            <a:r>
              <a:rPr lang="en-US" sz="2000" dirty="0"/>
              <a:t>Saltatory conduction</a:t>
            </a:r>
          </a:p>
          <a:p>
            <a:r>
              <a:rPr lang="en-US" sz="2400" dirty="0"/>
              <a:t>Demyelinating diseases</a:t>
            </a:r>
          </a:p>
          <a:p>
            <a:pPr lvl="1"/>
            <a:r>
              <a:rPr lang="en-US" sz="2000" dirty="0"/>
              <a:t>Loss of myelin, which stops the propagation of APs</a:t>
            </a:r>
          </a:p>
          <a:p>
            <a:pPr lvl="2"/>
            <a:r>
              <a:rPr lang="en-US" sz="1600" dirty="0"/>
              <a:t>Multiple sclerosis </a:t>
            </a:r>
            <a:r>
              <a:rPr lang="en-US" sz="1600" dirty="0">
                <a:sym typeface="Wingdings" pitchFamily="2" charset="2"/>
              </a:rPr>
              <a:t> gradual debilitating paralysis</a:t>
            </a:r>
            <a:endParaRPr lang="en-US" sz="1600" dirty="0"/>
          </a:p>
          <a:p>
            <a:endParaRPr lang="en-US"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8CDC7F8-138F-F54D-A512-13772AA58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92734" y="5821896"/>
            <a:ext cx="4158532" cy="5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27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Table of contents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19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3" y="1082863"/>
            <a:ext cx="7468034" cy="5044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Electrical properties of the neuron</a:t>
            </a:r>
          </a:p>
          <a:p>
            <a:r>
              <a:rPr lang="en-US" sz="2400" b="1" dirty="0"/>
              <a:t>Neurons and networks</a:t>
            </a:r>
            <a:endParaRPr lang="en-US" sz="2000" dirty="0"/>
          </a:p>
          <a:p>
            <a:r>
              <a:rPr lang="en-US" sz="2400" dirty="0"/>
              <a:t>The brain</a:t>
            </a:r>
          </a:p>
          <a:p>
            <a:r>
              <a:rPr lang="en-US" sz="2400" dirty="0"/>
              <a:t>Simulation neuroscience</a:t>
            </a:r>
          </a:p>
          <a:p>
            <a:r>
              <a:rPr lang="en-US" sz="2400" dirty="0"/>
              <a:t>Simulating a hippocampus microcircuit</a:t>
            </a:r>
          </a:p>
        </p:txBody>
      </p:sp>
    </p:spTree>
    <p:extLst>
      <p:ext uri="{BB962C8B-B14F-4D97-AF65-F5344CB8AC3E}">
        <p14:creationId xmlns:p14="http://schemas.microsoft.com/office/powerpoint/2010/main" val="30937741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Table of contents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3" y="1082863"/>
            <a:ext cx="7468034" cy="5044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Electrical properties of the neuron</a:t>
            </a:r>
          </a:p>
          <a:p>
            <a:r>
              <a:rPr lang="en-US" sz="2400" dirty="0"/>
              <a:t>Neurons and networks</a:t>
            </a:r>
          </a:p>
          <a:p>
            <a:r>
              <a:rPr lang="en-US" sz="2400" dirty="0"/>
              <a:t>The brain</a:t>
            </a:r>
          </a:p>
          <a:p>
            <a:r>
              <a:rPr lang="en-US" sz="2400" dirty="0"/>
              <a:t>Simulation neuroscience</a:t>
            </a:r>
          </a:p>
          <a:p>
            <a:r>
              <a:rPr lang="en-US" sz="2400" dirty="0"/>
              <a:t>Simulating a hippocampus microcircuit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Electrical synapsis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20</a:t>
            </a:fld>
            <a:endParaRPr lang="en-US" sz="1600" b="0" strike="noStrike" spc="-1">
              <a:latin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3A0E36-12AA-CC42-BC9D-B06A0B467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65" y="3621274"/>
            <a:ext cx="4400869" cy="2724890"/>
          </a:xfrm>
          <a:prstGeom prst="rect">
            <a:avLst/>
          </a:prstGeom>
        </p:spPr>
      </p:pic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558711" y="947690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Two neurons physically connected communication </a:t>
            </a:r>
            <a:r>
              <a:rPr lang="en-US" sz="2400" b="1" dirty="0"/>
              <a:t>ions throw pores</a:t>
            </a:r>
          </a:p>
          <a:p>
            <a:r>
              <a:rPr lang="en-US" sz="2400" dirty="0"/>
              <a:t>A presynaptic AP </a:t>
            </a:r>
            <a:r>
              <a:rPr lang="en-US" sz="2400" b="1" dirty="0"/>
              <a:t>causes</a:t>
            </a:r>
            <a:r>
              <a:rPr lang="en-US" sz="2400" dirty="0"/>
              <a:t> a postsynaptic AP</a:t>
            </a:r>
          </a:p>
          <a:p>
            <a:r>
              <a:rPr lang="en-US" sz="2400" b="1" dirty="0"/>
              <a:t>Very fast</a:t>
            </a:r>
            <a:r>
              <a:rPr lang="en-US" sz="2400" dirty="0"/>
              <a:t>, but now widely used: mainly in </a:t>
            </a:r>
            <a:r>
              <a:rPr lang="en-US" sz="2400" b="1" dirty="0"/>
              <a:t>reflexes</a:t>
            </a:r>
          </a:p>
          <a:p>
            <a:r>
              <a:rPr lang="en-US" sz="2400" dirty="0"/>
              <a:t>Allows </a:t>
            </a:r>
            <a:r>
              <a:rPr lang="en-US" sz="2400" b="1" dirty="0"/>
              <a:t>bidirectional signaling</a:t>
            </a:r>
          </a:p>
          <a:p>
            <a:r>
              <a:rPr lang="en-US" sz="2400" dirty="0"/>
              <a:t>Useful for </a:t>
            </a:r>
            <a:r>
              <a:rPr lang="en-US" sz="2400" b="1" dirty="0"/>
              <a:t>synchronous signaling</a:t>
            </a:r>
          </a:p>
        </p:txBody>
      </p:sp>
    </p:spTree>
    <p:extLst>
      <p:ext uri="{BB962C8B-B14F-4D97-AF65-F5344CB8AC3E}">
        <p14:creationId xmlns:p14="http://schemas.microsoft.com/office/powerpoint/2010/main" val="12027088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Chemical synapsis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360" y="803161"/>
            <a:ext cx="9143640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Release of </a:t>
            </a:r>
            <a:r>
              <a:rPr lang="en-US" sz="2000" b="1" dirty="0"/>
              <a:t>chemical substances </a:t>
            </a:r>
            <a:r>
              <a:rPr lang="en-US" sz="2000" dirty="0"/>
              <a:t>to the synaptic cleft</a:t>
            </a:r>
          </a:p>
          <a:p>
            <a:r>
              <a:rPr lang="en-US" sz="2000" b="1" dirty="0"/>
              <a:t>Slower</a:t>
            </a:r>
            <a:r>
              <a:rPr lang="en-US" sz="2000" dirty="0"/>
              <a:t> than electrical synapses</a:t>
            </a:r>
          </a:p>
          <a:p>
            <a:r>
              <a:rPr lang="en-US" sz="2000" b="1" dirty="0"/>
              <a:t>Dominant</a:t>
            </a:r>
            <a:r>
              <a:rPr lang="en-US" sz="2000" dirty="0"/>
              <a:t> kind of synapsis</a:t>
            </a:r>
          </a:p>
          <a:p>
            <a:r>
              <a:rPr lang="en-US" sz="2000" dirty="0"/>
              <a:t>Advantages over electrical synapses:</a:t>
            </a:r>
          </a:p>
          <a:p>
            <a:pPr lvl="1"/>
            <a:r>
              <a:rPr lang="en-US" sz="1800" dirty="0"/>
              <a:t>Diversify of actions</a:t>
            </a:r>
          </a:p>
          <a:p>
            <a:pPr lvl="2"/>
            <a:r>
              <a:rPr lang="en-US" sz="1600" b="1" dirty="0"/>
              <a:t>Neurotransmitters</a:t>
            </a:r>
            <a:r>
              <a:rPr lang="en-US" sz="1600" dirty="0"/>
              <a:t>: increase or decrease the </a:t>
            </a:r>
            <a:r>
              <a:rPr lang="en-US" sz="1600" b="1" dirty="0"/>
              <a:t>likelihood</a:t>
            </a:r>
            <a:r>
              <a:rPr lang="en-US" sz="1600" dirty="0"/>
              <a:t> of postsynaptic firing</a:t>
            </a:r>
          </a:p>
          <a:p>
            <a:pPr lvl="2"/>
            <a:r>
              <a:rPr lang="en-US" sz="1600" b="1" dirty="0"/>
              <a:t>Neuromodulators</a:t>
            </a:r>
            <a:r>
              <a:rPr lang="en-US" sz="1600" dirty="0"/>
              <a:t>: model neuronal activity. Longer-term effects in neuronal circuits</a:t>
            </a:r>
          </a:p>
          <a:p>
            <a:pPr lvl="1"/>
            <a:r>
              <a:rPr lang="en-US" sz="1800" dirty="0"/>
              <a:t>Enforces </a:t>
            </a:r>
            <a:r>
              <a:rPr lang="en-US" sz="1800" b="1" dirty="0"/>
              <a:t>directionality</a:t>
            </a:r>
            <a:r>
              <a:rPr lang="en-US" sz="1800" dirty="0"/>
              <a:t> (pre </a:t>
            </a:r>
            <a:r>
              <a:rPr lang="en-US" sz="1800" dirty="0">
                <a:sym typeface="Wingdings" pitchFamily="2" charset="2"/>
              </a:rPr>
              <a:t> post)</a:t>
            </a:r>
          </a:p>
          <a:p>
            <a:pPr lvl="1"/>
            <a:r>
              <a:rPr lang="en-US" sz="1800" dirty="0">
                <a:sym typeface="Wingdings" pitchFamily="2" charset="2"/>
              </a:rPr>
              <a:t>An AP in the presynaptic cell </a:t>
            </a:r>
            <a:r>
              <a:rPr lang="en-US" sz="1800" b="1" dirty="0">
                <a:sym typeface="Wingdings" pitchFamily="2" charset="2"/>
              </a:rPr>
              <a:t>does not guarantee a spike </a:t>
            </a:r>
            <a:r>
              <a:rPr lang="en-US" sz="1800" dirty="0">
                <a:sym typeface="Wingdings" pitchFamily="2" charset="2"/>
              </a:rPr>
              <a:t>in the postsynaptic neuron</a:t>
            </a:r>
          </a:p>
          <a:p>
            <a:pPr lvl="1"/>
            <a:r>
              <a:rPr lang="en-US" sz="1800" dirty="0">
                <a:sym typeface="Wingdings" pitchFamily="2" charset="2"/>
              </a:rPr>
              <a:t>If a positive ion reaches the postsynaptic terminal, the voltage will increase. If it is negative, it will decrease. </a:t>
            </a:r>
          </a:p>
          <a:p>
            <a:pPr lvl="1"/>
            <a:endParaRPr lang="en-U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B95A48-B261-6D43-93E0-80683BCF8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18" y="4524618"/>
            <a:ext cx="3802052" cy="21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980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Presynaptic terminal (chemical)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219685" y="842920"/>
            <a:ext cx="5565289" cy="47468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Action potential arrives </a:t>
            </a:r>
            <a:r>
              <a:rPr lang="en-US" sz="2000" dirty="0">
                <a:sym typeface="Wingdings" pitchFamily="2" charset="2"/>
              </a:rPr>
              <a:t>at the presynaptic terminal</a:t>
            </a:r>
          </a:p>
          <a:p>
            <a:r>
              <a:rPr lang="en-US" sz="2000" b="1" dirty="0">
                <a:sym typeface="Wingdings" pitchFamily="2" charset="2"/>
              </a:rPr>
              <a:t>Open </a:t>
            </a:r>
            <a:r>
              <a:rPr lang="en-US" sz="2000" dirty="0">
                <a:sym typeface="Wingdings" pitchFamily="2" charset="2"/>
              </a:rPr>
              <a:t>voltage-gated and </a:t>
            </a:r>
            <a:r>
              <a:rPr lang="en-US" sz="2000" b="1" dirty="0">
                <a:sym typeface="Wingdings" pitchFamily="2" charset="2"/>
              </a:rPr>
              <a:t>calcium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b="1" dirty="0">
                <a:sym typeface="Wingdings" pitchFamily="2" charset="2"/>
              </a:rPr>
              <a:t>channels</a:t>
            </a:r>
          </a:p>
          <a:p>
            <a:r>
              <a:rPr lang="en-US" sz="2000" b="1" dirty="0">
                <a:sym typeface="Wingdings" pitchFamily="2" charset="2"/>
              </a:rPr>
              <a:t>Increase</a:t>
            </a:r>
            <a:r>
              <a:rPr lang="en-US" sz="2000" dirty="0">
                <a:sym typeface="Wingdings" pitchFamily="2" charset="2"/>
              </a:rPr>
              <a:t> of </a:t>
            </a:r>
            <a:r>
              <a:rPr lang="en-US" sz="2000" b="1" dirty="0">
                <a:sym typeface="Wingdings" pitchFamily="2" charset="2"/>
              </a:rPr>
              <a:t>intracellular calcium </a:t>
            </a:r>
            <a:r>
              <a:rPr lang="en-US" sz="2000" dirty="0">
                <a:sym typeface="Wingdings" pitchFamily="2" charset="2"/>
              </a:rPr>
              <a:t>concentrations</a:t>
            </a:r>
          </a:p>
          <a:p>
            <a:r>
              <a:rPr lang="en-US" sz="2000" b="1" dirty="0">
                <a:sym typeface="Wingdings" pitchFamily="2" charset="2"/>
              </a:rPr>
              <a:t>Increase</a:t>
            </a:r>
            <a:r>
              <a:rPr lang="en-US" sz="2000" dirty="0">
                <a:sym typeface="Wingdings" pitchFamily="2" charset="2"/>
              </a:rPr>
              <a:t> the </a:t>
            </a:r>
            <a:r>
              <a:rPr lang="en-US" sz="2000" b="1" dirty="0">
                <a:sym typeface="Wingdings" pitchFamily="2" charset="2"/>
              </a:rPr>
              <a:t>probability</a:t>
            </a:r>
            <a:r>
              <a:rPr lang="en-US" sz="2000" dirty="0">
                <a:sym typeface="Wingdings" pitchFamily="2" charset="2"/>
              </a:rPr>
              <a:t> of </a:t>
            </a:r>
            <a:r>
              <a:rPr lang="en-US" sz="2000" b="1" dirty="0">
                <a:sym typeface="Wingdings" pitchFamily="2" charset="2"/>
              </a:rPr>
              <a:t>releasing</a:t>
            </a:r>
            <a:r>
              <a:rPr lang="en-US" sz="2000" dirty="0">
                <a:sym typeface="Wingdings" pitchFamily="2" charset="2"/>
              </a:rPr>
              <a:t> neurotransmitters</a:t>
            </a:r>
          </a:p>
          <a:p>
            <a:r>
              <a:rPr lang="en-US" sz="2000" b="1" dirty="0">
                <a:sym typeface="Wingdings" pitchFamily="2" charset="2"/>
              </a:rPr>
              <a:t>Vesicles</a:t>
            </a:r>
            <a:r>
              <a:rPr lang="en-US" sz="2000" dirty="0">
                <a:sym typeface="Wingdings" pitchFamily="2" charset="2"/>
              </a:rPr>
              <a:t> contain hundreds of molecules </a:t>
            </a:r>
            <a:r>
              <a:rPr lang="en-US" sz="2000" b="1" dirty="0">
                <a:sym typeface="Wingdings" pitchFamily="2" charset="2"/>
              </a:rPr>
              <a:t>released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b="1" dirty="0">
                <a:sym typeface="Wingdings" pitchFamily="2" charset="2"/>
              </a:rPr>
              <a:t>all at once</a:t>
            </a:r>
            <a:r>
              <a:rPr lang="en-US" sz="2000" dirty="0">
                <a:sym typeface="Wingdings" pitchFamily="2" charset="2"/>
              </a:rPr>
              <a:t>. Vesicles </a:t>
            </a:r>
            <a:r>
              <a:rPr lang="en-US" sz="2000" b="1" dirty="0">
                <a:sym typeface="Wingdings" pitchFamily="2" charset="2"/>
              </a:rPr>
              <a:t>fusion</a:t>
            </a:r>
            <a:r>
              <a:rPr lang="en-US" sz="2000" dirty="0">
                <a:sym typeface="Wingdings" pitchFamily="2" charset="2"/>
              </a:rPr>
              <a:t> with the membrane</a:t>
            </a:r>
          </a:p>
          <a:p>
            <a:r>
              <a:rPr lang="en-US" sz="2000" b="1" dirty="0">
                <a:sym typeface="Wingdings" pitchFamily="2" charset="2"/>
              </a:rPr>
              <a:t>Release</a:t>
            </a:r>
            <a:r>
              <a:rPr lang="en-US" sz="2000" dirty="0">
                <a:sym typeface="Wingdings" pitchFamily="2" charset="2"/>
              </a:rPr>
              <a:t> of neurotransmitters or neuromodulators into the </a:t>
            </a:r>
            <a:r>
              <a:rPr lang="en-US" sz="2000" b="1" dirty="0">
                <a:sym typeface="Wingdings" pitchFamily="2" charset="2"/>
              </a:rPr>
              <a:t>synaptic cleft</a:t>
            </a:r>
            <a:endParaRPr lang="en-US" sz="2000" dirty="0">
              <a:sym typeface="Wingdings" pitchFamily="2" charset="2"/>
            </a:endParaRPr>
          </a:p>
          <a:p>
            <a:r>
              <a:rPr lang="en-US" sz="2000" b="1" dirty="0">
                <a:sym typeface="Wingdings" pitchFamily="2" charset="2"/>
              </a:rPr>
              <a:t>Molecules diffuse </a:t>
            </a:r>
            <a:r>
              <a:rPr lang="en-US" sz="2000" dirty="0">
                <a:sym typeface="Wingdings" pitchFamily="2" charset="2"/>
              </a:rPr>
              <a:t>across the cleft and </a:t>
            </a:r>
            <a:r>
              <a:rPr lang="en-US" sz="2000" b="1" dirty="0">
                <a:sym typeface="Wingdings" pitchFamily="2" charset="2"/>
              </a:rPr>
              <a:t>bind</a:t>
            </a:r>
            <a:r>
              <a:rPr lang="en-US" sz="2000" dirty="0">
                <a:sym typeface="Wingdings" pitchFamily="2" charset="2"/>
              </a:rPr>
              <a:t> the </a:t>
            </a:r>
            <a:r>
              <a:rPr lang="en-US" sz="2000" b="1" dirty="0">
                <a:sym typeface="Wingdings" pitchFamily="2" charset="2"/>
              </a:rPr>
              <a:t>receptors</a:t>
            </a:r>
            <a:r>
              <a:rPr lang="en-US" sz="2000" dirty="0">
                <a:sym typeface="Wingdings" pitchFamily="2" charset="2"/>
              </a:rPr>
              <a:t> of the postsynaptic neuron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871CC6-07A8-B64C-8A7E-1D11832EF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94" y="1033750"/>
            <a:ext cx="3085419" cy="3768918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8898F24-FA78-504D-8156-40F9DE18EBCA}"/>
              </a:ext>
            </a:extLst>
          </p:cNvPr>
          <p:cNvCxnSpPr>
            <a:cxnSpLocks/>
          </p:cNvCxnSpPr>
          <p:nvPr/>
        </p:nvCxnSpPr>
        <p:spPr>
          <a:xfrm>
            <a:off x="7607720" y="1098143"/>
            <a:ext cx="200875" cy="945423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19C6F4AB-085A-C440-9369-3702DB0FDDCE}"/>
              </a:ext>
            </a:extLst>
          </p:cNvPr>
          <p:cNvSpPr txBox="1"/>
          <p:nvPr/>
        </p:nvSpPr>
        <p:spPr>
          <a:xfrm>
            <a:off x="7891731" y="1098143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Action</a:t>
            </a:r>
          </a:p>
          <a:p>
            <a:r>
              <a:rPr lang="en-US" sz="1400" dirty="0"/>
              <a:t>potential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2A39AC3-43A4-F449-B297-53776D791F01}"/>
              </a:ext>
            </a:extLst>
          </p:cNvPr>
          <p:cNvCxnSpPr>
            <a:cxnSpLocks/>
          </p:cNvCxnSpPr>
          <p:nvPr/>
        </p:nvCxnSpPr>
        <p:spPr>
          <a:xfrm>
            <a:off x="6366625" y="2522634"/>
            <a:ext cx="458540" cy="361783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90B2B25-06DA-4C49-BC68-6D11374A2FE5}"/>
              </a:ext>
            </a:extLst>
          </p:cNvPr>
          <p:cNvCxnSpPr>
            <a:cxnSpLocks/>
          </p:cNvCxnSpPr>
          <p:nvPr/>
        </p:nvCxnSpPr>
        <p:spPr>
          <a:xfrm>
            <a:off x="6366625" y="2703526"/>
            <a:ext cx="458540" cy="361783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D4287E5-1DFB-2949-A324-5338CED40167}"/>
              </a:ext>
            </a:extLst>
          </p:cNvPr>
          <p:cNvSpPr txBox="1"/>
          <p:nvPr/>
        </p:nvSpPr>
        <p:spPr>
          <a:xfrm>
            <a:off x="5919282" y="229602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</a:t>
            </a:r>
            <a:r>
              <a:rPr lang="en-US" sz="1400" baseline="30000" dirty="0"/>
              <a:t>+2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D33BD6F-59D6-CC4B-8877-A41F569C631C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801391" y="1995858"/>
            <a:ext cx="306104" cy="79198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A9A74C9-8C20-C94B-A999-D79CDE60BFF1}"/>
              </a:ext>
            </a:extLst>
          </p:cNvPr>
          <p:cNvSpPr txBox="1"/>
          <p:nvPr/>
        </p:nvSpPr>
        <p:spPr>
          <a:xfrm>
            <a:off x="5958147" y="1841969"/>
            <a:ext cx="843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Vesicles</a:t>
            </a:r>
            <a:endParaRPr lang="en-US" sz="1400" baseline="30000" dirty="0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9DF33D94-CE33-7546-BC61-83DACF02E55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801391" y="1995858"/>
            <a:ext cx="934692" cy="1627691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D046166-AF43-8645-B89C-045E3729B9C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808595" y="3159562"/>
            <a:ext cx="386173" cy="655157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735182-2E86-EB4F-8AC2-762799706E8D}"/>
              </a:ext>
            </a:extLst>
          </p:cNvPr>
          <p:cNvSpPr txBox="1"/>
          <p:nvPr/>
        </p:nvSpPr>
        <p:spPr>
          <a:xfrm>
            <a:off x="7391503" y="2851785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Neurotransmitters</a:t>
            </a:r>
            <a:endParaRPr lang="en-US" sz="1400" baseline="300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776D04-F535-1544-AB5B-C331C9016285}"/>
              </a:ext>
            </a:extLst>
          </p:cNvPr>
          <p:cNvSpPr/>
          <p:nvPr/>
        </p:nvSpPr>
        <p:spPr>
          <a:xfrm>
            <a:off x="8151036" y="2527880"/>
            <a:ext cx="87464" cy="135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20A1BE36-F0EA-C54A-8DDB-328C11B9DC0D}"/>
              </a:ext>
            </a:extLst>
          </p:cNvPr>
          <p:cNvSpPr/>
          <p:nvPr/>
        </p:nvSpPr>
        <p:spPr>
          <a:xfrm>
            <a:off x="8374928" y="2709454"/>
            <a:ext cx="87464" cy="1351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E526634-F9FC-1244-BCF2-13E7A8F4859E}"/>
              </a:ext>
            </a:extLst>
          </p:cNvPr>
          <p:cNvSpPr txBox="1"/>
          <p:nvPr/>
        </p:nvSpPr>
        <p:spPr>
          <a:xfrm>
            <a:off x="8202649" y="1935018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</a:t>
            </a:r>
            <a:r>
              <a:rPr lang="en-US" sz="1400" baseline="30000" dirty="0"/>
              <a:t>+2</a:t>
            </a:r>
          </a:p>
          <a:p>
            <a:r>
              <a:rPr lang="en-US" sz="1400" dirty="0"/>
              <a:t>channels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22616127-7737-354A-ADF4-340FD3AD318B}"/>
              </a:ext>
            </a:extLst>
          </p:cNvPr>
          <p:cNvCxnSpPr>
            <a:cxnSpLocks/>
            <a:stCxn id="38" idx="2"/>
            <a:endCxn id="33" idx="6"/>
          </p:cNvCxnSpPr>
          <p:nvPr/>
        </p:nvCxnSpPr>
        <p:spPr>
          <a:xfrm flipH="1">
            <a:off x="8238500" y="2458238"/>
            <a:ext cx="414754" cy="137228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94C3E24-84FC-294E-BBBB-A79D1E9FE93B}"/>
              </a:ext>
            </a:extLst>
          </p:cNvPr>
          <p:cNvCxnSpPr>
            <a:cxnSpLocks/>
            <a:stCxn id="38" idx="2"/>
            <a:endCxn id="37" idx="7"/>
          </p:cNvCxnSpPr>
          <p:nvPr/>
        </p:nvCxnSpPr>
        <p:spPr>
          <a:xfrm flipH="1">
            <a:off x="8449583" y="2458238"/>
            <a:ext cx="203671" cy="271011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185BBCA-A3A9-D546-8DB8-DA327EFB7FCE}"/>
              </a:ext>
            </a:extLst>
          </p:cNvPr>
          <p:cNvSpPr txBox="1"/>
          <p:nvPr/>
        </p:nvSpPr>
        <p:spPr>
          <a:xfrm>
            <a:off x="7779970" y="478031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Postsynaptic</a:t>
            </a:r>
          </a:p>
          <a:p>
            <a:r>
              <a:rPr lang="en-US" sz="1400" dirty="0"/>
              <a:t>receptors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3AC9EE58-1C5A-6742-85A8-3A03D02BDFD5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001681" y="4276273"/>
            <a:ext cx="378774" cy="504044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E8BEF9AB-153D-6240-B10C-825AB7147972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8380455" y="4276273"/>
            <a:ext cx="57291" cy="504044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68B3911-A1A2-3348-A4B8-13842EC75793}"/>
              </a:ext>
            </a:extLst>
          </p:cNvPr>
          <p:cNvSpPr txBox="1"/>
          <p:nvPr/>
        </p:nvSpPr>
        <p:spPr>
          <a:xfrm>
            <a:off x="6735365" y="4780317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Synaptic</a:t>
            </a:r>
          </a:p>
          <a:p>
            <a:r>
              <a:rPr lang="en-US" sz="1400" dirty="0"/>
              <a:t>cleft</a:t>
            </a:r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17938B48-7D5A-8C42-9888-62BFDF446355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7171543" y="4154070"/>
            <a:ext cx="111960" cy="626247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ubtitle 1">
            <a:extLst>
              <a:ext uri="{FF2B5EF4-FFF2-40B4-BE49-F238E27FC236}">
                <a16:creationId xmlns:a16="http://schemas.microsoft.com/office/drawing/2014/main" id="{E6AA8AE6-4F6B-3A41-8BCA-7B1332932E21}"/>
              </a:ext>
            </a:extLst>
          </p:cNvPr>
          <p:cNvSpPr txBox="1">
            <a:spLocks/>
          </p:cNvSpPr>
          <p:nvPr/>
        </p:nvSpPr>
        <p:spPr>
          <a:xfrm>
            <a:off x="202205" y="5586932"/>
            <a:ext cx="8739590" cy="962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It is all about </a:t>
            </a:r>
            <a:r>
              <a:rPr lang="en-US" sz="2000" b="1" dirty="0"/>
              <a:t>probabilities</a:t>
            </a:r>
            <a:r>
              <a:rPr lang="en-US" sz="2000" dirty="0"/>
              <a:t>!</a:t>
            </a:r>
          </a:p>
          <a:p>
            <a:pPr lvl="1"/>
            <a:r>
              <a:rPr lang="en-US" sz="1700" dirty="0">
                <a:sym typeface="Wingdings" pitchFamily="2" charset="2"/>
              </a:rPr>
              <a:t>Presynaptic neuron fires  </a:t>
            </a:r>
            <a:r>
              <a:rPr lang="en-US" sz="1700" b="1" dirty="0">
                <a:sym typeface="Wingdings" pitchFamily="2" charset="2"/>
              </a:rPr>
              <a:t>increased probability </a:t>
            </a:r>
            <a:r>
              <a:rPr lang="en-US" sz="1700" dirty="0">
                <a:sym typeface="Wingdings" pitchFamily="2" charset="2"/>
              </a:rPr>
              <a:t>to release neurotransmitters</a:t>
            </a:r>
          </a:p>
          <a:p>
            <a:pPr lvl="1"/>
            <a:r>
              <a:rPr lang="en-US" sz="1700" dirty="0">
                <a:sym typeface="Wingdings" pitchFamily="2" charset="2"/>
              </a:rPr>
              <a:t>Presynaptic neuron does not fire  </a:t>
            </a:r>
            <a:r>
              <a:rPr lang="en-US" sz="1700" b="1" dirty="0">
                <a:sym typeface="Wingdings" pitchFamily="2" charset="2"/>
              </a:rPr>
              <a:t>small probability </a:t>
            </a:r>
            <a:r>
              <a:rPr lang="en-US" sz="1700" dirty="0">
                <a:sym typeface="Wingdings" pitchFamily="2" charset="2"/>
              </a:rPr>
              <a:t>to release molecules</a:t>
            </a:r>
          </a:p>
          <a:p>
            <a:pPr lvl="2"/>
            <a:r>
              <a:rPr lang="en-US" sz="1600" dirty="0">
                <a:sym typeface="Wingdings" pitchFamily="2" charset="2"/>
              </a:rPr>
              <a:t>Generation of minis</a:t>
            </a:r>
            <a:endParaRPr lang="en-US" sz="13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17556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AB7C342-1A54-E54B-AE4A-D9CF79BFA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259032"/>
            <a:ext cx="4571640" cy="3581023"/>
          </a:xfrm>
          <a:prstGeom prst="rect">
            <a:avLst/>
          </a:prstGeom>
        </p:spPr>
      </p:pic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Postsynaptic potentials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4" name="Subtitle 1">
            <a:extLst>
              <a:ext uri="{FF2B5EF4-FFF2-40B4-BE49-F238E27FC236}">
                <a16:creationId xmlns:a16="http://schemas.microsoft.com/office/drawing/2014/main" id="{47871E6D-9B9A-D94A-B05E-300B241334AD}"/>
              </a:ext>
            </a:extLst>
          </p:cNvPr>
          <p:cNvSpPr txBox="1">
            <a:spLocks/>
          </p:cNvSpPr>
          <p:nvPr/>
        </p:nvSpPr>
        <p:spPr>
          <a:xfrm>
            <a:off x="68611" y="920403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Excitatory (EPSP): </a:t>
            </a:r>
            <a:r>
              <a:rPr lang="en-US" sz="2000" b="1" dirty="0"/>
              <a:t>increase</a:t>
            </a:r>
            <a:r>
              <a:rPr lang="en-US" sz="2000" dirty="0"/>
              <a:t> the </a:t>
            </a:r>
            <a:r>
              <a:rPr lang="en-US" sz="2000" b="1" dirty="0"/>
              <a:t>likelihood</a:t>
            </a:r>
            <a:r>
              <a:rPr lang="en-US" sz="2000" dirty="0"/>
              <a:t> of the postsynaptic neuron firing an action potential</a:t>
            </a:r>
          </a:p>
          <a:p>
            <a:pPr lvl="1"/>
            <a:r>
              <a:rPr lang="en-US" sz="1800" dirty="0"/>
              <a:t>Summation to the membrane potential</a:t>
            </a:r>
          </a:p>
          <a:p>
            <a:r>
              <a:rPr lang="en-US" sz="2000" dirty="0"/>
              <a:t>Inhibitory (IPSP): </a:t>
            </a:r>
            <a:r>
              <a:rPr lang="en-US" sz="2000" b="1" dirty="0"/>
              <a:t>decrease</a:t>
            </a:r>
            <a:r>
              <a:rPr lang="en-US" sz="2000" dirty="0"/>
              <a:t> the </a:t>
            </a:r>
            <a:r>
              <a:rPr lang="en-US" sz="2000" b="1" dirty="0"/>
              <a:t>likelihood</a:t>
            </a:r>
            <a:r>
              <a:rPr lang="en-US" sz="2000" dirty="0"/>
              <a:t> of the postsynaptic neuron firing an action potential </a:t>
            </a:r>
          </a:p>
          <a:p>
            <a:pPr lvl="1"/>
            <a:r>
              <a:rPr lang="en-US" sz="1800" dirty="0"/>
              <a:t>Subtraction to the membrane potential</a:t>
            </a:r>
          </a:p>
          <a:p>
            <a:r>
              <a:rPr lang="en-US" sz="2000" dirty="0"/>
              <a:t>They can be found in the </a:t>
            </a:r>
            <a:r>
              <a:rPr lang="en-US" sz="2000" b="1" dirty="0"/>
              <a:t>dendrites</a:t>
            </a:r>
            <a:r>
              <a:rPr lang="en-US" sz="2000" dirty="0"/>
              <a:t> and in the </a:t>
            </a:r>
            <a:r>
              <a:rPr lang="en-US" sz="2000" b="1" dirty="0"/>
              <a:t>cell body</a:t>
            </a:r>
          </a:p>
          <a:p>
            <a:r>
              <a:rPr lang="en-US" sz="2000" b="1" dirty="0"/>
              <a:t>Effect</a:t>
            </a:r>
            <a:r>
              <a:rPr lang="en-US" sz="2000" dirty="0"/>
              <a:t> at the axon is </a:t>
            </a:r>
            <a:r>
              <a:rPr lang="en-US" sz="2000" b="1" dirty="0"/>
              <a:t>influenced</a:t>
            </a:r>
            <a:r>
              <a:rPr lang="en-US" sz="2000" dirty="0"/>
              <a:t> by:</a:t>
            </a:r>
          </a:p>
          <a:p>
            <a:pPr lvl="1"/>
            <a:r>
              <a:rPr lang="en-US" sz="1800" dirty="0"/>
              <a:t>Shape</a:t>
            </a:r>
          </a:p>
          <a:p>
            <a:pPr lvl="1"/>
            <a:r>
              <a:rPr lang="en-US" sz="1800" dirty="0"/>
              <a:t>Distance</a:t>
            </a:r>
          </a:p>
          <a:p>
            <a:pPr lvl="1"/>
            <a:r>
              <a:rPr lang="en-US" sz="1800" dirty="0"/>
              <a:t>Number of synapses</a:t>
            </a:r>
          </a:p>
          <a:p>
            <a:pPr lvl="1"/>
            <a:r>
              <a:rPr lang="en-US" sz="1800" dirty="0"/>
              <a:t>Timing of the potentials</a:t>
            </a:r>
          </a:p>
          <a:p>
            <a:pPr lvl="1"/>
            <a:r>
              <a:rPr lang="en-US" sz="1800" dirty="0"/>
              <a:t>Strength of the stimuli</a:t>
            </a:r>
          </a:p>
          <a:p>
            <a:pPr lvl="1"/>
            <a:r>
              <a:rPr lang="en-US" sz="1800" dirty="0"/>
              <a:t>Frequency of the stimuli</a:t>
            </a:r>
          </a:p>
          <a:p>
            <a:r>
              <a:rPr lang="en-US" sz="2200" dirty="0"/>
              <a:t>Also known as synaptic potential</a:t>
            </a:r>
          </a:p>
        </p:txBody>
      </p:sp>
    </p:spTree>
    <p:extLst>
      <p:ext uri="{BB962C8B-B14F-4D97-AF65-F5344CB8AC3E}">
        <p14:creationId xmlns:p14="http://schemas.microsoft.com/office/powerpoint/2010/main" val="11611831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Acetylcholine neurotransmitter (EPSP)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24</a:t>
            </a:fld>
            <a:endParaRPr lang="en-US" sz="1600" b="0" strike="noStrike" spc="-1">
              <a:latin typeface="Times New Roman"/>
            </a:endParaRP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251D9163-91C2-5845-A15F-9326575CE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84" y="4649652"/>
            <a:ext cx="2195343" cy="213551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E80D9DC-6DA3-434D-9C77-600550608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390" y="4649652"/>
            <a:ext cx="3536863" cy="2135517"/>
          </a:xfrm>
          <a:prstGeom prst="rect">
            <a:avLst/>
          </a:prstGeom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136080" y="852182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Most common neurotransmitter in the peripheral nervous system</a:t>
            </a:r>
          </a:p>
          <a:p>
            <a:pPr lvl="1"/>
            <a:r>
              <a:rPr lang="en-US" sz="1800" dirty="0"/>
              <a:t>Muscular contractions (also heart), stomach movements, eye blinks</a:t>
            </a:r>
          </a:p>
          <a:p>
            <a:r>
              <a:rPr lang="en-US" sz="2000" dirty="0"/>
              <a:t>Also present in the central nervous system (CNS): memory, cognition</a:t>
            </a:r>
          </a:p>
          <a:p>
            <a:r>
              <a:rPr lang="en-US" sz="2000" dirty="0"/>
              <a:t>Binds to nicotinic acetylcholine receptors</a:t>
            </a:r>
          </a:p>
          <a:p>
            <a:pPr lvl="1"/>
            <a:r>
              <a:rPr lang="en-US" sz="1800" dirty="0"/>
              <a:t>Ligand-gated ion channel</a:t>
            </a:r>
          </a:p>
          <a:p>
            <a:pPr lvl="2"/>
            <a:r>
              <a:rPr lang="en-US" sz="1800" dirty="0"/>
              <a:t>Opens when a specific chemical (the ligand) binds to it</a:t>
            </a:r>
          </a:p>
          <a:p>
            <a:pPr lvl="1"/>
            <a:r>
              <a:rPr lang="en-US" sz="1800" dirty="0"/>
              <a:t>Integrated by different constellation of protein (sub-units)</a:t>
            </a:r>
          </a:p>
          <a:p>
            <a:pPr lvl="1"/>
            <a:r>
              <a:rPr lang="en-US" sz="1800" dirty="0"/>
              <a:t>Na</a:t>
            </a:r>
            <a:r>
              <a:rPr lang="en-US" sz="1800" baseline="30000" dirty="0"/>
              <a:t>+</a:t>
            </a:r>
            <a:r>
              <a:rPr lang="en-US" sz="1800" dirty="0"/>
              <a:t> flows into the cell, K</a:t>
            </a:r>
            <a:r>
              <a:rPr lang="en-US" sz="1800" baseline="30000" dirty="0"/>
              <a:t> +</a:t>
            </a:r>
            <a:r>
              <a:rPr lang="en-US" sz="1800" dirty="0"/>
              <a:t> flows outside the cell</a:t>
            </a:r>
          </a:p>
          <a:p>
            <a:pPr lvl="1"/>
            <a:r>
              <a:rPr lang="en-US" sz="1800" dirty="0"/>
              <a:t>After a certain duration open, channels close to avoid a continuous excitation (desensitization process)</a:t>
            </a:r>
          </a:p>
          <a:p>
            <a:pPr lvl="2"/>
            <a:r>
              <a:rPr lang="en-US" sz="1800" dirty="0"/>
              <a:t>Use of succinylcholine as drug for muscle relaxant during surgery </a:t>
            </a:r>
            <a:r>
              <a:rPr lang="en-US" sz="1800" dirty="0">
                <a:sym typeface="Wingdings" pitchFamily="2" charset="2"/>
              </a:rPr>
              <a:t> binds to these receptors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56253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Glutamate neurotransmitter (EPSP)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136080" y="852182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Vast majority of all fast EPSP in the CNS</a:t>
            </a:r>
          </a:p>
          <a:p>
            <a:r>
              <a:rPr lang="en-US" sz="2000" dirty="0"/>
              <a:t>Different functions based on a wide variety of postsynaptic glutamate receptors</a:t>
            </a:r>
          </a:p>
          <a:p>
            <a:r>
              <a:rPr lang="en-US" sz="2000" dirty="0"/>
              <a:t>Ionotropic glutamate receptors</a:t>
            </a:r>
          </a:p>
          <a:p>
            <a:pPr lvl="1"/>
            <a:r>
              <a:rPr lang="en-US" sz="1800" dirty="0"/>
              <a:t>AMPA receptors</a:t>
            </a:r>
          </a:p>
          <a:p>
            <a:pPr lvl="2"/>
            <a:r>
              <a:rPr lang="en-US" sz="1600" dirty="0"/>
              <a:t>Ligand-gated channels</a:t>
            </a:r>
          </a:p>
          <a:p>
            <a:pPr lvl="2"/>
            <a:r>
              <a:rPr lang="en-US" sz="1600" dirty="0"/>
              <a:t>The most common receptor in the nervous system</a:t>
            </a:r>
          </a:p>
          <a:p>
            <a:pPr lvl="2"/>
            <a:r>
              <a:rPr lang="en-US" sz="1600" dirty="0"/>
              <a:t>Permeable to all cations (positive ions)</a:t>
            </a:r>
          </a:p>
          <a:p>
            <a:pPr lvl="1"/>
            <a:r>
              <a:rPr lang="en-US" sz="1800" dirty="0"/>
              <a:t>NMDA receptors</a:t>
            </a:r>
          </a:p>
          <a:p>
            <a:pPr lvl="2"/>
            <a:r>
              <a:rPr lang="en-US" sz="1600" dirty="0"/>
              <a:t>Role in many cognitive functions, most extensively studied for their role in synaptic plasticity, learning and memory</a:t>
            </a:r>
          </a:p>
          <a:p>
            <a:pPr lvl="2"/>
            <a:r>
              <a:rPr lang="en-US" sz="1600" dirty="0"/>
              <a:t>Can be activated both by ligand binding and changes in membrane potential</a:t>
            </a:r>
            <a:endParaRPr lang="en-US" sz="1200" dirty="0"/>
          </a:p>
          <a:p>
            <a:r>
              <a:rPr lang="en-US" sz="2000" dirty="0"/>
              <a:t>Metabotropic glutamate receptors</a:t>
            </a:r>
          </a:p>
          <a:p>
            <a:pPr lvl="1"/>
            <a:r>
              <a:rPr lang="en-US" sz="1800" dirty="0"/>
              <a:t>Change the metabolic and biochemical pathways acting indirectly through G protein coupled receptors (GPCRs)</a:t>
            </a:r>
          </a:p>
          <a:p>
            <a:pPr lvl="1"/>
            <a:r>
              <a:rPr lang="en-US" sz="1800" dirty="0"/>
              <a:t>GPCRs sense molecules outside of the cell and activate specific signal transduction pathways and thus cellular responses inside the cell  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94435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Glutamate neurotransmitter (EPSP)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26</a:t>
            </a:fld>
            <a:endParaRPr lang="en-US" sz="1600" b="0" strike="noStrike" spc="-1">
              <a:latin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8C64AF-A4AF-3E41-B151-E573F782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" y="982947"/>
            <a:ext cx="8834500" cy="53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22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Excitation disease states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348382" y="1289504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Disbalance between excitation and inhibition</a:t>
            </a:r>
          </a:p>
          <a:p>
            <a:r>
              <a:rPr lang="en-US" sz="2000" dirty="0"/>
              <a:t>Myasthenia gravis</a:t>
            </a:r>
          </a:p>
          <a:p>
            <a:pPr lvl="1"/>
            <a:r>
              <a:rPr lang="en-US" sz="1800" dirty="0"/>
              <a:t>Autoimmune disorder where antibodies in the blood block or even destruct acetylcholine receptors in the neuromuscular junction</a:t>
            </a:r>
          </a:p>
          <a:p>
            <a:pPr lvl="1"/>
            <a:r>
              <a:rPr lang="en-US" sz="1800" dirty="0"/>
              <a:t>Causes serious muscle weakness and fatigue</a:t>
            </a:r>
            <a:endParaRPr lang="en-US" sz="1200" dirty="0"/>
          </a:p>
          <a:p>
            <a:r>
              <a:rPr lang="en-US" sz="2000" dirty="0"/>
              <a:t>Congenital myasthenic syndrome</a:t>
            </a:r>
          </a:p>
          <a:p>
            <a:pPr lvl="1"/>
            <a:r>
              <a:rPr lang="en-US" sz="1800" dirty="0"/>
              <a:t>inherited neuromuscular disorder caused by defects of the proteins that make up the neuromuscular junction</a:t>
            </a:r>
          </a:p>
          <a:p>
            <a:pPr lvl="1"/>
            <a:r>
              <a:rPr lang="en-US" sz="1800" dirty="0"/>
              <a:t>Typically generates abnormalities in the nicotinic acetylcholine receptors</a:t>
            </a:r>
          </a:p>
          <a:p>
            <a:pPr lvl="1"/>
            <a:r>
              <a:rPr lang="en-US" sz="1800" dirty="0"/>
              <a:t>Causes serious muscle weakness and fatigue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39094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Neural inhibition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136080" y="1363601"/>
            <a:ext cx="4436828" cy="585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Use of </a:t>
            </a:r>
            <a:r>
              <a:rPr lang="en-US" sz="2000" b="1" dirty="0"/>
              <a:t>ligand-gated</a:t>
            </a:r>
            <a:r>
              <a:rPr lang="en-US" sz="2000" dirty="0"/>
              <a:t> ion channels</a:t>
            </a:r>
          </a:p>
          <a:p>
            <a:pPr lvl="1"/>
            <a:r>
              <a:rPr lang="en-US" sz="1800" dirty="0"/>
              <a:t>Similar in structure to the excitatory nicotinic acetylcholine receptor</a:t>
            </a:r>
          </a:p>
          <a:p>
            <a:pPr lvl="1"/>
            <a:r>
              <a:rPr lang="en-US" sz="1800" b="1" dirty="0"/>
              <a:t>Anion-selective</a:t>
            </a:r>
            <a:r>
              <a:rPr lang="en-US" sz="1800" dirty="0"/>
              <a:t> ion channels</a:t>
            </a:r>
          </a:p>
          <a:p>
            <a:pPr lvl="1"/>
            <a:r>
              <a:rPr lang="en-US" sz="1800" dirty="0"/>
              <a:t>Increase in </a:t>
            </a:r>
            <a:r>
              <a:rPr lang="en-US" sz="1800" b="1" dirty="0"/>
              <a:t>chloride conductance</a:t>
            </a:r>
          </a:p>
          <a:p>
            <a:pPr lvl="2"/>
            <a:r>
              <a:rPr lang="en-US" sz="1600" dirty="0"/>
              <a:t>Forces the membrane potential to stay close to the </a:t>
            </a:r>
            <a:r>
              <a:rPr lang="en-US" sz="1600" b="1" dirty="0"/>
              <a:t>equilibrium potential of Cl</a:t>
            </a:r>
            <a:r>
              <a:rPr lang="en-US" sz="1600" b="1" baseline="30000" dirty="0"/>
              <a:t>-</a:t>
            </a:r>
            <a:r>
              <a:rPr lang="en-US" sz="1600" dirty="0"/>
              <a:t>, which is close to the </a:t>
            </a:r>
            <a:r>
              <a:rPr lang="en-US" sz="1600" b="1" dirty="0"/>
              <a:t>resting potential</a:t>
            </a:r>
          </a:p>
          <a:p>
            <a:r>
              <a:rPr lang="en-US" sz="2000" dirty="0"/>
              <a:t>Two types of receptors:</a:t>
            </a:r>
          </a:p>
          <a:p>
            <a:pPr lvl="1"/>
            <a:r>
              <a:rPr lang="en-US" sz="1600" b="1" dirty="0"/>
              <a:t>GABA receptors</a:t>
            </a:r>
            <a:r>
              <a:rPr lang="en-US" sz="1600" dirty="0"/>
              <a:t>: primary inhibitory receptors in the brain</a:t>
            </a:r>
          </a:p>
          <a:p>
            <a:pPr lvl="1"/>
            <a:r>
              <a:rPr lang="en-US" sz="1600" b="1" dirty="0"/>
              <a:t>Glycine receptors</a:t>
            </a:r>
            <a:r>
              <a:rPr lang="en-US" sz="1600" dirty="0"/>
              <a:t>: primary inhibitory receptors in the spinal cord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4985540F-C977-8F4A-B2C0-E5749B7F6B6A}"/>
              </a:ext>
            </a:extLst>
          </p:cNvPr>
          <p:cNvSpPr txBox="1">
            <a:spLocks/>
          </p:cNvSpPr>
          <p:nvPr/>
        </p:nvSpPr>
        <p:spPr>
          <a:xfrm>
            <a:off x="4363793" y="1004525"/>
            <a:ext cx="4851770" cy="585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Agonist</a:t>
            </a:r>
            <a:r>
              <a:rPr lang="en-US" sz="2000" dirty="0"/>
              <a:t> GABA substances </a:t>
            </a:r>
          </a:p>
          <a:p>
            <a:pPr lvl="1"/>
            <a:r>
              <a:rPr lang="en-US" sz="1600" b="1" dirty="0"/>
              <a:t>Barbiturates</a:t>
            </a:r>
          </a:p>
          <a:p>
            <a:pPr lvl="2"/>
            <a:r>
              <a:rPr lang="en-US" sz="1600" dirty="0"/>
              <a:t>Depressant of the CNS</a:t>
            </a:r>
          </a:p>
          <a:p>
            <a:pPr lvl="1"/>
            <a:r>
              <a:rPr lang="en-US" sz="1600" b="1" dirty="0"/>
              <a:t>Benzodiazepines</a:t>
            </a:r>
          </a:p>
          <a:p>
            <a:pPr lvl="2"/>
            <a:r>
              <a:rPr lang="en-US" sz="1600" dirty="0"/>
              <a:t>Significantly less dangerous to overdose than barbiturates</a:t>
            </a:r>
          </a:p>
          <a:p>
            <a:pPr lvl="2"/>
            <a:r>
              <a:rPr lang="en-US" sz="1600" dirty="0"/>
              <a:t>Sedative, anti-convulsant, muscle relaxant: anxiety, insomnia, epileptic seizures</a:t>
            </a:r>
          </a:p>
          <a:p>
            <a:pPr lvl="1"/>
            <a:r>
              <a:rPr lang="en-US" sz="1800" b="1" dirty="0"/>
              <a:t>Alcohol</a:t>
            </a:r>
          </a:p>
          <a:p>
            <a:r>
              <a:rPr lang="en-US" sz="2000" b="1" dirty="0"/>
              <a:t>Antagonist</a:t>
            </a:r>
            <a:r>
              <a:rPr lang="en-US" sz="2000" dirty="0"/>
              <a:t> substances</a:t>
            </a:r>
          </a:p>
          <a:p>
            <a:pPr lvl="1"/>
            <a:r>
              <a:rPr lang="en-US" sz="1600" b="1" dirty="0"/>
              <a:t>Strychnine</a:t>
            </a:r>
            <a:r>
              <a:rPr lang="en-US" sz="1600" dirty="0"/>
              <a:t> (Glycine)</a:t>
            </a:r>
          </a:p>
          <a:p>
            <a:pPr lvl="2"/>
            <a:r>
              <a:rPr lang="en-US" sz="1600" dirty="0"/>
              <a:t>Found in rat poison</a:t>
            </a:r>
          </a:p>
          <a:p>
            <a:pPr lvl="2"/>
            <a:r>
              <a:rPr lang="en-US" sz="1600" dirty="0"/>
              <a:t>Muscular convulsions, death through asphyxiation</a:t>
            </a:r>
          </a:p>
          <a:p>
            <a:pPr lvl="1"/>
            <a:r>
              <a:rPr lang="en-US" sz="1600" b="1" dirty="0"/>
              <a:t>Picrotoxin</a:t>
            </a:r>
            <a:r>
              <a:rPr lang="en-US" sz="1600" dirty="0"/>
              <a:t> (GABA)</a:t>
            </a:r>
          </a:p>
          <a:p>
            <a:pPr lvl="2"/>
            <a:r>
              <a:rPr lang="en-US" sz="1600" dirty="0"/>
              <a:t>Stimulant and convulsant effects, muscle rigidity and seizures</a:t>
            </a:r>
          </a:p>
          <a:p>
            <a:pPr lvl="2"/>
            <a:r>
              <a:rPr lang="en-US" sz="1600" dirty="0"/>
              <a:t>Used to counter barbiturate poisoning</a:t>
            </a:r>
          </a:p>
          <a:p>
            <a:pPr lvl="2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1809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Neural inhibition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29</a:t>
            </a:fld>
            <a:endParaRPr lang="en-US" sz="1600" b="0" strike="noStrike" spc="-1">
              <a:latin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4EE427-0670-6047-BA25-C967EA648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3" y="967895"/>
            <a:ext cx="8891993" cy="492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1E2AB59-396C-4949-9059-7D7B9DBE5798}"/>
              </a:ext>
            </a:extLst>
          </p:cNvPr>
          <p:cNvSpPr/>
          <p:nvPr/>
        </p:nvSpPr>
        <p:spPr>
          <a:xfrm>
            <a:off x="7883600" y="5298516"/>
            <a:ext cx="905069" cy="369332"/>
          </a:xfrm>
          <a:prstGeom prst="rect">
            <a:avLst/>
          </a:prstGeom>
          <a:solidFill>
            <a:srgbClr val="70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2DAC524-BD25-8542-8F4F-503A13C591A5}"/>
              </a:ext>
            </a:extLst>
          </p:cNvPr>
          <p:cNvSpPr/>
          <p:nvPr/>
        </p:nvSpPr>
        <p:spPr>
          <a:xfrm>
            <a:off x="7359866" y="5362151"/>
            <a:ext cx="905069" cy="369332"/>
          </a:xfrm>
          <a:prstGeom prst="rect">
            <a:avLst/>
          </a:prstGeom>
          <a:solidFill>
            <a:srgbClr val="70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2A97D7-EE9D-4946-80C0-07D851CB7507}"/>
              </a:ext>
            </a:extLst>
          </p:cNvPr>
          <p:cNvSpPr txBox="1"/>
          <p:nvPr/>
        </p:nvSpPr>
        <p:spPr>
          <a:xfrm>
            <a:off x="7515197" y="537782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Picrotoxin</a:t>
            </a:r>
          </a:p>
        </p:txBody>
      </p:sp>
    </p:spTree>
    <p:extLst>
      <p:ext uri="{BB962C8B-B14F-4D97-AF65-F5344CB8AC3E}">
        <p14:creationId xmlns:p14="http://schemas.microsoft.com/office/powerpoint/2010/main" val="10092114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Table of contents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3" y="1082863"/>
            <a:ext cx="7468034" cy="5044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Electrical properties of the neuron</a:t>
            </a:r>
          </a:p>
          <a:p>
            <a:pPr lvl="1"/>
            <a:r>
              <a:rPr lang="en-US" sz="2000" dirty="0"/>
              <a:t>Membrane potential</a:t>
            </a:r>
          </a:p>
          <a:p>
            <a:pPr lvl="1"/>
            <a:r>
              <a:rPr lang="en-US" sz="2000" dirty="0"/>
              <a:t>Nernst equation</a:t>
            </a:r>
          </a:p>
          <a:p>
            <a:pPr lvl="1"/>
            <a:r>
              <a:rPr lang="en-US" sz="2000" dirty="0"/>
              <a:t>GHK equation</a:t>
            </a:r>
          </a:p>
          <a:p>
            <a:pPr lvl="1"/>
            <a:r>
              <a:rPr lang="en-US" sz="2000" dirty="0"/>
              <a:t>Passive membrane properties</a:t>
            </a:r>
          </a:p>
          <a:p>
            <a:pPr lvl="1"/>
            <a:r>
              <a:rPr lang="en-US" sz="2000" dirty="0"/>
              <a:t>Voltage-gated channels</a:t>
            </a:r>
          </a:p>
          <a:p>
            <a:pPr lvl="1"/>
            <a:r>
              <a:rPr lang="en-US" sz="2000" dirty="0"/>
              <a:t>Action potentials</a:t>
            </a:r>
          </a:p>
          <a:p>
            <a:pPr lvl="1"/>
            <a:r>
              <a:rPr lang="en-US" sz="2000" dirty="0"/>
              <a:t>Myelination</a:t>
            </a:r>
          </a:p>
          <a:p>
            <a:r>
              <a:rPr lang="en-US" sz="2400" dirty="0"/>
              <a:t>Neurons and networks</a:t>
            </a:r>
          </a:p>
          <a:p>
            <a:r>
              <a:rPr lang="en-US" sz="2400" dirty="0"/>
              <a:t>The brain</a:t>
            </a:r>
          </a:p>
          <a:p>
            <a:r>
              <a:rPr lang="en-US" sz="2400" dirty="0"/>
              <a:t>Simulation neuroscience</a:t>
            </a:r>
          </a:p>
          <a:p>
            <a:r>
              <a:rPr lang="en-US" sz="2400" dirty="0"/>
              <a:t>Simulating a hippocampus microcircuit</a:t>
            </a:r>
          </a:p>
        </p:txBody>
      </p:sp>
    </p:spTree>
    <p:extLst>
      <p:ext uri="{BB962C8B-B14F-4D97-AF65-F5344CB8AC3E}">
        <p14:creationId xmlns:p14="http://schemas.microsoft.com/office/powerpoint/2010/main" val="35506037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Inhibitory disease states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348382" y="1289504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Hyperekplexia</a:t>
            </a:r>
          </a:p>
          <a:p>
            <a:pPr lvl="1"/>
            <a:r>
              <a:rPr lang="en-US" sz="1800" dirty="0"/>
              <a:t>Caused by alterations in genes encoding the glycine neurotransmission pathway</a:t>
            </a:r>
          </a:p>
          <a:p>
            <a:pPr lvl="1"/>
            <a:r>
              <a:rPr lang="en-US" sz="1800" dirty="0"/>
              <a:t>Cause</a:t>
            </a:r>
          </a:p>
          <a:p>
            <a:pPr lvl="2"/>
            <a:r>
              <a:rPr lang="en-US" sz="1600" dirty="0"/>
              <a:t>Exaggerated startle response to external stimuli sensed by touch or acoustically</a:t>
            </a:r>
          </a:p>
          <a:p>
            <a:pPr lvl="1"/>
            <a:r>
              <a:rPr lang="en-US" sz="1800" dirty="0"/>
              <a:t>Symptoms</a:t>
            </a:r>
            <a:endParaRPr lang="en-US" sz="1400" dirty="0"/>
          </a:p>
          <a:p>
            <a:pPr lvl="2"/>
            <a:r>
              <a:rPr lang="en-US" sz="1600" dirty="0"/>
              <a:t>Force closure of the eyes</a:t>
            </a:r>
          </a:p>
          <a:p>
            <a:pPr lvl="2"/>
            <a:r>
              <a:rPr lang="en-US" sz="1600" dirty="0"/>
              <a:t>Extension of the extremities followed by a period of generalized stiffness</a:t>
            </a:r>
          </a:p>
          <a:p>
            <a:pPr lvl="2"/>
            <a:r>
              <a:rPr lang="en-US" sz="1600" dirty="0"/>
              <a:t>At times, uncontrolled falling</a:t>
            </a:r>
          </a:p>
          <a:p>
            <a:pPr lvl="1"/>
            <a:r>
              <a:rPr lang="en-US" sz="1800" dirty="0"/>
              <a:t>Treatment</a:t>
            </a:r>
            <a:endParaRPr lang="en-US" sz="1400" dirty="0"/>
          </a:p>
          <a:p>
            <a:pPr lvl="2"/>
            <a:r>
              <a:rPr lang="en-US" sz="1600" dirty="0"/>
              <a:t>Clonazepam </a:t>
            </a:r>
            <a:r>
              <a:rPr lang="en-US" sz="1600" dirty="0">
                <a:sym typeface="Wingdings" pitchFamily="2" charset="2"/>
              </a:rPr>
              <a:t> increase inhibitory effects of GABA</a:t>
            </a:r>
            <a:endParaRPr lang="en-US" sz="1600" dirty="0"/>
          </a:p>
          <a:p>
            <a:pPr lvl="2"/>
            <a:endParaRPr lang="en-US" sz="10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30750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latin typeface="DIN"/>
              </a:rPr>
              <a:t>Small neuronal circuits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136080" y="855454"/>
            <a:ext cx="4576645" cy="3056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single neuron is innervated by up to thousands of incoming synapses</a:t>
            </a:r>
          </a:p>
          <a:p>
            <a:r>
              <a:rPr lang="en-US" sz="2000" dirty="0"/>
              <a:t>Where are synapses placed in postsynaptic neurons?</a:t>
            </a:r>
          </a:p>
          <a:p>
            <a:pPr lvl="1"/>
            <a:r>
              <a:rPr lang="en-US" sz="1800" dirty="0"/>
              <a:t>Excitatory</a:t>
            </a:r>
          </a:p>
          <a:p>
            <a:pPr lvl="2"/>
            <a:r>
              <a:rPr lang="en-US" sz="1600" dirty="0"/>
              <a:t>Dendritic spines</a:t>
            </a:r>
          </a:p>
          <a:p>
            <a:pPr lvl="1"/>
            <a:r>
              <a:rPr lang="en-US" sz="1800" dirty="0"/>
              <a:t>Inhibitory</a:t>
            </a:r>
          </a:p>
          <a:p>
            <a:pPr lvl="2"/>
            <a:r>
              <a:rPr lang="en-US" sz="1600" dirty="0"/>
              <a:t>Dendritic shafts</a:t>
            </a:r>
          </a:p>
          <a:p>
            <a:pPr lvl="2"/>
            <a:r>
              <a:rPr lang="en-US" sz="1600" dirty="0"/>
              <a:t>Soma (cell body)</a:t>
            </a:r>
          </a:p>
          <a:p>
            <a:pPr lvl="2"/>
            <a:r>
              <a:rPr lang="en-US" sz="1600" dirty="0"/>
              <a:t>Axon initial segment</a:t>
            </a: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3B768B-58A5-3546-9391-BFDA679C7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39" y="3784922"/>
            <a:ext cx="5009530" cy="2944589"/>
          </a:xfrm>
          <a:prstGeom prst="rect">
            <a:avLst/>
          </a:prstGeom>
        </p:spPr>
      </p:pic>
      <p:sp>
        <p:nvSpPr>
          <p:cNvPr id="7" name="Subtitle 1">
            <a:extLst>
              <a:ext uri="{FF2B5EF4-FFF2-40B4-BE49-F238E27FC236}">
                <a16:creationId xmlns:a16="http://schemas.microsoft.com/office/drawing/2014/main" id="{EC32DD52-3ECA-2C4D-AA26-CBF9F822E55F}"/>
              </a:ext>
            </a:extLst>
          </p:cNvPr>
          <p:cNvSpPr txBox="1">
            <a:spLocks/>
          </p:cNvSpPr>
          <p:nvPr/>
        </p:nvSpPr>
        <p:spPr>
          <a:xfrm>
            <a:off x="4524544" y="855454"/>
            <a:ext cx="4751424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Factors regulating synaptic efficacy (ability to initiate an AP):</a:t>
            </a:r>
          </a:p>
          <a:p>
            <a:pPr lvl="1"/>
            <a:r>
              <a:rPr lang="en-US" sz="1800" dirty="0"/>
              <a:t>Distance</a:t>
            </a:r>
          </a:p>
          <a:p>
            <a:pPr lvl="1"/>
            <a:r>
              <a:rPr lang="en-US" sz="1800" dirty="0"/>
              <a:t>Non-linear summation</a:t>
            </a:r>
          </a:p>
          <a:p>
            <a:pPr lvl="1"/>
            <a:r>
              <a:rPr lang="en-US" sz="1800" dirty="0"/>
              <a:t>Inhibitory input blocking excitatory input</a:t>
            </a:r>
          </a:p>
          <a:p>
            <a:pPr lvl="1"/>
            <a:r>
              <a:rPr lang="en-US" sz="1800" dirty="0"/>
              <a:t>Temporal summation</a:t>
            </a:r>
          </a:p>
          <a:p>
            <a:pPr lvl="1"/>
            <a:r>
              <a:rPr lang="en-US" sz="1800" dirty="0"/>
              <a:t>Inhibitory input blocking temporal summation</a:t>
            </a:r>
          </a:p>
          <a:p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64A6471-79E9-E14C-8C2E-46D9932065B4}"/>
              </a:ext>
            </a:extLst>
          </p:cNvPr>
          <p:cNvSpPr txBox="1"/>
          <p:nvPr/>
        </p:nvSpPr>
        <p:spPr>
          <a:xfrm>
            <a:off x="3306703" y="3789132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Dendritic spines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DD3E06-E59C-A248-AD28-77D9396D6CB8}"/>
              </a:ext>
            </a:extLst>
          </p:cNvPr>
          <p:cNvSpPr txBox="1"/>
          <p:nvPr/>
        </p:nvSpPr>
        <p:spPr>
          <a:xfrm>
            <a:off x="2502407" y="4794337"/>
            <a:ext cx="1064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Dendritic shafts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EA5A5E-02CC-484F-AFA2-2E8622D74F29}"/>
              </a:ext>
            </a:extLst>
          </p:cNvPr>
          <p:cNvSpPr txBox="1"/>
          <p:nvPr/>
        </p:nvSpPr>
        <p:spPr>
          <a:xfrm>
            <a:off x="4312954" y="6492960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Soma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C08ECC-0891-9744-B2C7-9DA132EA058C}"/>
              </a:ext>
            </a:extLst>
          </p:cNvPr>
          <p:cNvSpPr txBox="1"/>
          <p:nvPr/>
        </p:nvSpPr>
        <p:spPr>
          <a:xfrm>
            <a:off x="6446949" y="4293993"/>
            <a:ext cx="801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Axon initial</a:t>
            </a:r>
          </a:p>
          <a:p>
            <a:r>
              <a:rPr lang="en-US" sz="1000" dirty="0"/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22671628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latin typeface="DIN"/>
              </a:rPr>
              <a:t>Distance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254504" y="934941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Signal decreases when the distance increases</a:t>
            </a:r>
          </a:p>
          <a:p>
            <a:r>
              <a:rPr lang="en-US" sz="2000" dirty="0"/>
              <a:t>The shape of the neuron also affects distance:</a:t>
            </a:r>
          </a:p>
          <a:p>
            <a:pPr lvl="1"/>
            <a:r>
              <a:rPr lang="en-US" sz="1800" dirty="0"/>
              <a:t>Dendritic branches farther away from the soma are smaller and thinner in diameter.</a:t>
            </a:r>
          </a:p>
          <a:p>
            <a:pPr lvl="2"/>
            <a:r>
              <a:rPr lang="en-US" sz="1600" dirty="0"/>
              <a:t>Decreases the length constant (higher axial resistance)</a:t>
            </a:r>
          </a:p>
          <a:p>
            <a:pPr lvl="2"/>
            <a:r>
              <a:rPr lang="en-US" sz="1600" dirty="0"/>
              <a:t>Greater signal loss</a:t>
            </a:r>
          </a:p>
          <a:p>
            <a:pPr lvl="1"/>
            <a:r>
              <a:rPr lang="en-US" sz="1800" dirty="0"/>
              <a:t>Synapses closer to the soma are more probable to fire an action potential</a:t>
            </a:r>
            <a:endParaRPr lang="en-US" sz="2200" dirty="0"/>
          </a:p>
          <a:p>
            <a:endParaRPr lang="en-US" sz="2000" dirty="0"/>
          </a:p>
          <a:p>
            <a:pPr lvl="2"/>
            <a:endParaRPr lang="en-US" sz="10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80051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latin typeface="DIN"/>
              </a:rPr>
              <a:t>Non-linear summation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100440" y="824982"/>
            <a:ext cx="8733238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amplitude of the combined EPSPs in an axon hillock is smaller than the sum of the amplitudes of the individual potentials</a:t>
            </a:r>
          </a:p>
          <a:p>
            <a:r>
              <a:rPr lang="en-US" sz="2000" dirty="0"/>
              <a:t>Why?</a:t>
            </a:r>
          </a:p>
          <a:p>
            <a:pPr lvl="1"/>
            <a:r>
              <a:rPr lang="en-US" sz="1800" dirty="0"/>
              <a:t>Driving force</a:t>
            </a:r>
          </a:p>
          <a:p>
            <a:pPr lvl="2"/>
            <a:r>
              <a:rPr lang="en-US" sz="1600" dirty="0"/>
              <a:t>Considering a postsynaptic site with ionotropic receptors permeable to a certain ion.</a:t>
            </a:r>
          </a:p>
          <a:p>
            <a:pPr lvl="2"/>
            <a:r>
              <a:rPr lang="en-US" sz="1600" dirty="0"/>
              <a:t>When exciting the synapse, the postsynaptic membrane gest closer to the Nernst potential of the ion (</a:t>
            </a:r>
            <a:r>
              <a:rPr lang="en-US" sz="1600" dirty="0" err="1"/>
              <a:t>E</a:t>
            </a:r>
            <a:r>
              <a:rPr lang="en-US" sz="1600" baseline="-25000" dirty="0" err="1"/>
              <a:t>i</a:t>
            </a:r>
            <a:r>
              <a:rPr lang="en-US" sz="1600" dirty="0"/>
              <a:t>).</a:t>
            </a:r>
          </a:p>
          <a:p>
            <a:pPr lvl="2"/>
            <a:r>
              <a:rPr lang="en-US" sz="1600" dirty="0"/>
              <a:t>The closer the membrane potential gets to </a:t>
            </a:r>
            <a:r>
              <a:rPr lang="en-US" sz="1600" dirty="0" err="1"/>
              <a:t>E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 </a:t>
            </a:r>
            <a:r>
              <a:rPr lang="en-US" sz="1600" dirty="0"/>
              <a:t>:</a:t>
            </a:r>
            <a:endParaRPr lang="en-US" sz="1600" baseline="-25000" dirty="0"/>
          </a:p>
          <a:p>
            <a:pPr lvl="3"/>
            <a:r>
              <a:rPr lang="en-US" sz="1400" dirty="0"/>
              <a:t>The lower the net driving force</a:t>
            </a:r>
          </a:p>
          <a:p>
            <a:pPr lvl="3"/>
            <a:r>
              <a:rPr lang="en-US" sz="1400" dirty="0"/>
              <a:t>The lower the net depolarization added as you open more channels in the same patch of membrane</a:t>
            </a:r>
            <a:endParaRPr lang="en-US" sz="1600" dirty="0"/>
          </a:p>
          <a:p>
            <a:pPr lvl="1"/>
            <a:r>
              <a:rPr lang="en-US" sz="1800" dirty="0"/>
              <a:t>Dendritic action potentials</a:t>
            </a:r>
          </a:p>
          <a:p>
            <a:pPr lvl="2"/>
            <a:r>
              <a:rPr lang="en-US" sz="1400" dirty="0"/>
              <a:t>Dendrites also have voltage-gated channels and action potentials</a:t>
            </a:r>
          </a:p>
          <a:p>
            <a:pPr lvl="2"/>
            <a:r>
              <a:rPr lang="en-US" sz="1400" dirty="0"/>
              <a:t>Not always taught in standard textbooks but are important to the function of the brain</a:t>
            </a:r>
          </a:p>
          <a:p>
            <a:pPr lvl="1"/>
            <a:r>
              <a:rPr lang="en-US" sz="1800" dirty="0"/>
              <a:t>Action potentials backpropagation</a:t>
            </a:r>
          </a:p>
          <a:p>
            <a:pPr lvl="2"/>
            <a:r>
              <a:rPr lang="en-US" sz="1600" dirty="0"/>
              <a:t>APs in the soma don't stay in the soma</a:t>
            </a:r>
          </a:p>
          <a:p>
            <a:pPr lvl="2"/>
            <a:r>
              <a:rPr lang="en-US" sz="1600" dirty="0"/>
              <a:t>Cytoplasm that conducts dendritic postsynaptic potentials to the soma also passively conducts currents from the AP back into the dendritic arbor.</a:t>
            </a:r>
          </a:p>
          <a:p>
            <a:pPr lvl="2"/>
            <a:r>
              <a:rPr lang="en-US" sz="1600" dirty="0"/>
              <a:t>These back propagating APs influence the effects of incoming EPSPs in complex ways.</a:t>
            </a:r>
            <a:endParaRPr lang="es-ES" sz="1600" dirty="0"/>
          </a:p>
          <a:p>
            <a:pPr lvl="2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42216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latin typeface="DIN"/>
              </a:rPr>
              <a:t>Synaptic inhibition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34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48353" y="1635210"/>
            <a:ext cx="3879102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For maximum effect, inhibitory synapses must be closer to the soma than excitatory synapses</a:t>
            </a:r>
          </a:p>
          <a:p>
            <a:pPr lvl="1"/>
            <a:r>
              <a:rPr lang="en-US" sz="1800" dirty="0"/>
              <a:t>If not, the EPSP is able to reach the soma and depolarize the neuron</a:t>
            </a:r>
          </a:p>
          <a:p>
            <a:r>
              <a:rPr lang="en-US" sz="2000" dirty="0"/>
              <a:t>An inhibitory synapse on the cell body can counteract any excitatory signals from the dendritic arbor</a:t>
            </a:r>
          </a:p>
          <a:p>
            <a:r>
              <a:rPr lang="en-US" sz="2000" dirty="0"/>
              <a:t>An IPSP closer to the soma can counteract any EPSP that is farther from the soma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6CBDBC-1748-1840-8595-2D930E955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46" y="842344"/>
            <a:ext cx="2815588" cy="33361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C580AB-A461-3A4D-AFA2-119546D26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41" y="3620326"/>
            <a:ext cx="2707779" cy="32373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E22E8A5-AEEE-B648-B940-8E875EE76829}"/>
              </a:ext>
            </a:extLst>
          </p:cNvPr>
          <p:cNvSpPr txBox="1"/>
          <p:nvPr/>
        </p:nvSpPr>
        <p:spPr>
          <a:xfrm>
            <a:off x="5702003" y="5406847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Inhibitory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063375-C4DE-DF4B-9B38-66E107314C9F}"/>
              </a:ext>
            </a:extLst>
          </p:cNvPr>
          <p:cNvSpPr txBox="1"/>
          <p:nvPr/>
        </p:nvSpPr>
        <p:spPr>
          <a:xfrm>
            <a:off x="5702003" y="41784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Excitatory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A75036-69EB-BE4A-906A-2367B67579F5}"/>
              </a:ext>
            </a:extLst>
          </p:cNvPr>
          <p:cNvSpPr txBox="1"/>
          <p:nvPr/>
        </p:nvSpPr>
        <p:spPr>
          <a:xfrm>
            <a:off x="4999567" y="2555617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Inhibitory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EEB51F9-957E-CF4B-9856-772C06DF798B}"/>
              </a:ext>
            </a:extLst>
          </p:cNvPr>
          <p:cNvSpPr txBox="1"/>
          <p:nvPr/>
        </p:nvSpPr>
        <p:spPr>
          <a:xfrm>
            <a:off x="6404439" y="1492596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Excitatory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5A7EA8-707B-E848-A47C-6ECD9E7D2D8A}"/>
              </a:ext>
            </a:extLst>
          </p:cNvPr>
          <p:cNvSpPr txBox="1"/>
          <p:nvPr/>
        </p:nvSpPr>
        <p:spPr>
          <a:xfrm>
            <a:off x="6794144" y="2062744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Inhibition of all EPSPs </a:t>
            </a:r>
          </a:p>
          <a:p>
            <a:r>
              <a:rPr lang="en-US" sz="1400" dirty="0"/>
              <a:t>reaching the neuron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4EA88CD-F9B6-AF45-B8CD-2B8B4372695B}"/>
              </a:ext>
            </a:extLst>
          </p:cNvPr>
          <p:cNvSpPr txBox="1"/>
          <p:nvPr/>
        </p:nvSpPr>
        <p:spPr>
          <a:xfrm>
            <a:off x="3993991" y="4537816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Inhibition of all EPSPs </a:t>
            </a:r>
          </a:p>
          <a:p>
            <a:r>
              <a:rPr lang="en-US" sz="1400" dirty="0"/>
              <a:t>over the inhibitory synapsis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19773C9-A411-2E42-861E-29D25DD1269F}"/>
              </a:ext>
            </a:extLst>
          </p:cNvPr>
          <p:cNvCxnSpPr>
            <a:cxnSpLocks/>
          </p:cNvCxnSpPr>
          <p:nvPr/>
        </p:nvCxnSpPr>
        <p:spPr>
          <a:xfrm>
            <a:off x="7106855" y="4512557"/>
            <a:ext cx="0" cy="573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74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latin typeface="DIN"/>
              </a:rPr>
              <a:t>Synaptic temporal summation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254504" y="934941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Course fundamentals 2, lesson 3, 6 docx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 LEFT THIS SECTION INCOMPLETE JUST TO MOVE TO COMPUTATIONAL NEUROSCIENCE COURSES. COMPLETE THIS COURSE AND THE ONE ADDRESSING THE BRAIN AS WHOLE</a:t>
            </a:r>
          </a:p>
        </p:txBody>
      </p:sp>
    </p:spTree>
    <p:extLst>
      <p:ext uri="{BB962C8B-B14F-4D97-AF65-F5344CB8AC3E}">
        <p14:creationId xmlns:p14="http://schemas.microsoft.com/office/powerpoint/2010/main" val="16224297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Table of contents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3" y="1082863"/>
            <a:ext cx="7468034" cy="5044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Electrical properties of the neuron</a:t>
            </a:r>
          </a:p>
          <a:p>
            <a:r>
              <a:rPr lang="en-US" sz="2400" dirty="0"/>
              <a:t>Neurons and networks</a:t>
            </a:r>
          </a:p>
          <a:p>
            <a:r>
              <a:rPr lang="en-US" sz="2400" dirty="0"/>
              <a:t>The brain</a:t>
            </a:r>
          </a:p>
          <a:p>
            <a:r>
              <a:rPr lang="en-US" sz="2400" b="1" dirty="0"/>
              <a:t>Simulation neuroscience</a:t>
            </a:r>
          </a:p>
          <a:p>
            <a:r>
              <a:rPr lang="en-US" sz="2400" dirty="0"/>
              <a:t>Simulating a hippocampus microcircuit</a:t>
            </a:r>
          </a:p>
        </p:txBody>
      </p:sp>
    </p:spTree>
    <p:extLst>
      <p:ext uri="{BB962C8B-B14F-4D97-AF65-F5344CB8AC3E}">
        <p14:creationId xmlns:p14="http://schemas.microsoft.com/office/powerpoint/2010/main" val="35149189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Neural data complexity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3" y="1082863"/>
            <a:ext cx="7468034" cy="5044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1657E9D-375F-F84D-9928-CA3147F1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961"/>
            <a:ext cx="9144000" cy="43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95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Levels of reconstruction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3" y="1082863"/>
            <a:ext cx="7468034" cy="5044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D35A730-4E62-0A45-923E-C363CB844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510"/>
            <a:ext cx="9144000" cy="341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12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Morphological types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39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3" y="1082863"/>
            <a:ext cx="7468034" cy="5044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" name="Imagen 2" descr="Un dibujo de un árbol&#10;&#10;Descripción generada automáticamente con confianza media">
            <a:extLst>
              <a:ext uri="{FF2B5EF4-FFF2-40B4-BE49-F238E27FC236}">
                <a16:creationId xmlns:a16="http://schemas.microsoft.com/office/drawing/2014/main" id="{619302C5-03D0-E044-8A08-5C557F79C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/>
          <a:stretch/>
        </p:blipFill>
        <p:spPr>
          <a:xfrm>
            <a:off x="540635" y="1264778"/>
            <a:ext cx="8062730" cy="52620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F089CD-0E88-9E41-918B-34F03BF3AE9E}"/>
              </a:ext>
            </a:extLst>
          </p:cNvPr>
          <p:cNvSpPr txBox="1"/>
          <p:nvPr/>
        </p:nvSpPr>
        <p:spPr>
          <a:xfrm>
            <a:off x="5993747" y="108011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Excitatory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EDC30A-8F52-0242-AB31-F904D2D98086}"/>
              </a:ext>
            </a:extLst>
          </p:cNvPr>
          <p:cNvSpPr txBox="1"/>
          <p:nvPr/>
        </p:nvSpPr>
        <p:spPr>
          <a:xfrm>
            <a:off x="2007596" y="108011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Inhibitory</a:t>
            </a: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D2AA1CF3-9ED2-5349-974D-5BEA68CBC98D}"/>
              </a:ext>
            </a:extLst>
          </p:cNvPr>
          <p:cNvSpPr txBox="1">
            <a:spLocks/>
          </p:cNvSpPr>
          <p:nvPr/>
        </p:nvSpPr>
        <p:spPr>
          <a:xfrm>
            <a:off x="3462820" y="835315"/>
            <a:ext cx="2218360" cy="721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55 m-types</a:t>
            </a:r>
          </a:p>
        </p:txBody>
      </p:sp>
    </p:spTree>
    <p:extLst>
      <p:ext uri="{BB962C8B-B14F-4D97-AF65-F5344CB8AC3E}">
        <p14:creationId xmlns:p14="http://schemas.microsoft.com/office/powerpoint/2010/main" val="37308267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Neuronal membrane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4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2" y="1082862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39FE51-080F-EB44-B8AF-75AB5D6D1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6" y="4783910"/>
            <a:ext cx="4708452" cy="15506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E573C9-600A-E048-8628-211A9ABFB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" y="846288"/>
            <a:ext cx="4821862" cy="3137844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C35389F-35CC-9A4A-A334-85194A0DF3B3}"/>
              </a:ext>
            </a:extLst>
          </p:cNvPr>
          <p:cNvCxnSpPr>
            <a:cxnSpLocks/>
          </p:cNvCxnSpPr>
          <p:nvPr/>
        </p:nvCxnSpPr>
        <p:spPr>
          <a:xfrm>
            <a:off x="-318947" y="7195946"/>
            <a:ext cx="7128000" cy="0"/>
          </a:xfrm>
          <a:prstGeom prst="line">
            <a:avLst/>
          </a:prstGeom>
          <a:ln w="12700">
            <a:solidFill>
              <a:srgbClr val="2E3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1">
            <a:extLst>
              <a:ext uri="{FF2B5EF4-FFF2-40B4-BE49-F238E27FC236}">
                <a16:creationId xmlns:a16="http://schemas.microsoft.com/office/drawing/2014/main" id="{5A9FFDE7-FDED-D847-9123-94BE1280E2ED}"/>
              </a:ext>
            </a:extLst>
          </p:cNvPr>
          <p:cNvSpPr txBox="1">
            <a:spLocks/>
          </p:cNvSpPr>
          <p:nvPr/>
        </p:nvSpPr>
        <p:spPr>
          <a:xfrm>
            <a:off x="5167123" y="1491011"/>
            <a:ext cx="3840797" cy="1937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Composed of:</a:t>
            </a:r>
          </a:p>
          <a:p>
            <a:r>
              <a:rPr lang="en-US" sz="2400" dirty="0"/>
              <a:t>Lipidic bilayer membrane</a:t>
            </a:r>
          </a:p>
          <a:p>
            <a:r>
              <a:rPr lang="en-US" sz="2400" dirty="0"/>
              <a:t>Ion selective channels</a:t>
            </a:r>
          </a:p>
          <a:p>
            <a:pPr lvl="1"/>
            <a:r>
              <a:rPr lang="en-US" sz="2000" dirty="0"/>
              <a:t>K</a:t>
            </a:r>
            <a:r>
              <a:rPr lang="en-US" sz="2000" baseline="30000" dirty="0"/>
              <a:t>+</a:t>
            </a:r>
            <a:r>
              <a:rPr lang="en-US" sz="2000" dirty="0"/>
              <a:t>, Na</a:t>
            </a:r>
            <a:r>
              <a:rPr lang="en-US" sz="2000" baseline="30000" dirty="0"/>
              <a:t>+</a:t>
            </a:r>
            <a:r>
              <a:rPr lang="en-US" sz="2000" dirty="0"/>
              <a:t>, Cl</a:t>
            </a:r>
            <a:r>
              <a:rPr lang="en-US" sz="2000" baseline="30000" dirty="0"/>
              <a:t>-</a:t>
            </a:r>
            <a:r>
              <a:rPr lang="en-US" sz="2000" dirty="0"/>
              <a:t>, Ca</a:t>
            </a:r>
            <a:r>
              <a:rPr lang="en-US" sz="2000" baseline="30000" dirty="0"/>
              <a:t>+2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8192CB-D068-3C45-AD49-24F3DEA46CDE}"/>
              </a:ext>
            </a:extLst>
          </p:cNvPr>
          <p:cNvSpPr txBox="1"/>
          <p:nvPr/>
        </p:nvSpPr>
        <p:spPr>
          <a:xfrm>
            <a:off x="821524" y="27772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↑ K</a:t>
            </a:r>
            <a:r>
              <a:rPr lang="en-US" baseline="30000" dirty="0"/>
              <a:t>+</a:t>
            </a:r>
            <a:endParaRPr lang="en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BD7264-12D9-B54D-8CD1-AC2B7BEF0A82}"/>
              </a:ext>
            </a:extLst>
          </p:cNvPr>
          <p:cNvSpPr txBox="1"/>
          <p:nvPr/>
        </p:nvSpPr>
        <p:spPr>
          <a:xfrm>
            <a:off x="136080" y="176328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↑ Na</a:t>
            </a:r>
            <a:r>
              <a:rPr lang="en-US" baseline="30000" dirty="0"/>
              <a:t>+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72A7C7-AE29-0B41-A134-B63C0FF4B0F2}"/>
              </a:ext>
            </a:extLst>
          </p:cNvPr>
          <p:cNvSpPr txBox="1"/>
          <p:nvPr/>
        </p:nvSpPr>
        <p:spPr>
          <a:xfrm>
            <a:off x="795876" y="17902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↑ Cl</a:t>
            </a:r>
            <a:r>
              <a:rPr lang="en-US" baseline="30000" dirty="0"/>
              <a:t>-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5A40BCD-D7D7-ED47-AC12-581066D2439C}"/>
              </a:ext>
            </a:extLst>
          </p:cNvPr>
          <p:cNvSpPr txBox="1"/>
          <p:nvPr/>
        </p:nvSpPr>
        <p:spPr>
          <a:xfrm>
            <a:off x="136080" y="142189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↑ Ca</a:t>
            </a:r>
            <a:r>
              <a:rPr lang="en-US" baseline="30000" dirty="0"/>
              <a:t>+2</a:t>
            </a:r>
            <a:endParaRPr lang="en-US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FCCA114-8082-864C-B736-AB6456EC3BB4}"/>
              </a:ext>
            </a:extLst>
          </p:cNvPr>
          <p:cNvCxnSpPr>
            <a:cxnSpLocks/>
          </p:cNvCxnSpPr>
          <p:nvPr/>
        </p:nvCxnSpPr>
        <p:spPr>
          <a:xfrm flipH="1" flipV="1">
            <a:off x="774767" y="4835329"/>
            <a:ext cx="367144" cy="11993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1192BA6-5C8E-2A42-8A63-0EBD6BD2CFEF}"/>
              </a:ext>
            </a:extLst>
          </p:cNvPr>
          <p:cNvCxnSpPr>
            <a:cxnSpLocks/>
          </p:cNvCxnSpPr>
          <p:nvPr/>
        </p:nvCxnSpPr>
        <p:spPr>
          <a:xfrm flipH="1">
            <a:off x="3577607" y="4905417"/>
            <a:ext cx="100101" cy="12398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12D4C8-B291-C846-A866-7119A3E5C0D6}"/>
              </a:ext>
            </a:extLst>
          </p:cNvPr>
          <p:cNvSpPr txBox="1"/>
          <p:nvPr/>
        </p:nvSpPr>
        <p:spPr>
          <a:xfrm>
            <a:off x="560662" y="45164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30000" dirty="0"/>
              <a:t>+</a:t>
            </a:r>
            <a:endParaRPr lang="en-U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9851C53-05D3-A340-8008-92B14DCEB2AC}"/>
              </a:ext>
            </a:extLst>
          </p:cNvPr>
          <p:cNvSpPr txBox="1"/>
          <p:nvPr/>
        </p:nvSpPr>
        <p:spPr>
          <a:xfrm>
            <a:off x="3245053" y="60976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  <a:r>
              <a:rPr lang="en-US" baseline="30000" dirty="0"/>
              <a:t>+</a:t>
            </a:r>
            <a:endParaRPr lang="en-U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8401A69-2901-EE43-9E1C-C0E970014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94" y="4068851"/>
            <a:ext cx="4235937" cy="23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989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Physiological types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40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3" y="1082863"/>
            <a:ext cx="7468034" cy="5044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46" name="Subtitle 1">
            <a:extLst>
              <a:ext uri="{FF2B5EF4-FFF2-40B4-BE49-F238E27FC236}">
                <a16:creationId xmlns:a16="http://schemas.microsoft.com/office/drawing/2014/main" id="{EA939496-A9BF-7A45-B760-CA36D1BC4226}"/>
              </a:ext>
            </a:extLst>
          </p:cNvPr>
          <p:cNvSpPr txBox="1">
            <a:spLocks/>
          </p:cNvSpPr>
          <p:nvPr/>
        </p:nvSpPr>
        <p:spPr>
          <a:xfrm>
            <a:off x="1371673" y="2877055"/>
            <a:ext cx="2218360" cy="721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11 electrical types (e-types)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A6B9A9D-EDC1-59F4-3BF6-247FC2EE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22" y="17761"/>
            <a:ext cx="3252639" cy="68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895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Morpho-electrical types (ME)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41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3" y="1082863"/>
            <a:ext cx="7468034" cy="50446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63A078-F397-364B-A096-E15EE32E8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3" y="1515821"/>
            <a:ext cx="3133318" cy="3826357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343FB662-9B80-9742-9F19-E5838A3A4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41" y="1322496"/>
            <a:ext cx="3608610" cy="45654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9B0F62-97F3-594F-84FA-1FD61DDE9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6866" y="825475"/>
            <a:ext cx="2302319" cy="59910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2D9307CD-97E0-0C44-A3DA-0A32A10B579D}"/>
              </a:ext>
            </a:extLst>
          </p:cNvPr>
          <p:cNvSpPr txBox="1">
            <a:spLocks/>
          </p:cNvSpPr>
          <p:nvPr/>
        </p:nvSpPr>
        <p:spPr>
          <a:xfrm>
            <a:off x="3077510" y="1032334"/>
            <a:ext cx="1269783" cy="497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m-types</a:t>
            </a: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7B261592-DAF4-594F-B5EC-7C07A2CBB140}"/>
              </a:ext>
            </a:extLst>
          </p:cNvPr>
          <p:cNvSpPr txBox="1">
            <a:spLocks/>
          </p:cNvSpPr>
          <p:nvPr/>
        </p:nvSpPr>
        <p:spPr>
          <a:xfrm>
            <a:off x="5901259" y="1025562"/>
            <a:ext cx="1269783" cy="497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e-types</a:t>
            </a:r>
          </a:p>
        </p:txBody>
      </p:sp>
    </p:spTree>
    <p:extLst>
      <p:ext uri="{BB962C8B-B14F-4D97-AF65-F5344CB8AC3E}">
        <p14:creationId xmlns:p14="http://schemas.microsoft.com/office/powerpoint/2010/main" val="16034235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Hodgkin and Huxley experiments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42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162133" y="957256"/>
            <a:ext cx="8754481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Voltage clamp (fix voltage) of the membrane of a giant squid axon</a:t>
            </a:r>
          </a:p>
          <a:p>
            <a:pPr lvl="1"/>
            <a:r>
              <a:rPr lang="en-US" sz="1800" dirty="0"/>
              <a:t>When moving from -60 mV to 0 mV, they identified a Na</a:t>
            </a:r>
            <a:r>
              <a:rPr lang="en-US" sz="1800" baseline="30000" dirty="0"/>
              <a:t>+</a:t>
            </a:r>
            <a:r>
              <a:rPr lang="en-US" sz="1800" dirty="0"/>
              <a:t> inward current, and a late K</a:t>
            </a:r>
            <a:r>
              <a:rPr lang="en-US" sz="1800" baseline="30000" dirty="0"/>
              <a:t>+ </a:t>
            </a:r>
            <a:r>
              <a:rPr lang="en-US" sz="1800" dirty="0"/>
              <a:t>outward current</a:t>
            </a:r>
          </a:p>
          <a:p>
            <a:r>
              <a:rPr lang="en-US" sz="2000" dirty="0"/>
              <a:t>Voltage clamp to different voltage levels</a:t>
            </a:r>
          </a:p>
          <a:p>
            <a:pPr lvl="1"/>
            <a:r>
              <a:rPr lang="en-US" sz="1800" dirty="0"/>
              <a:t>Later generation of mathematical equations to model these current variations</a:t>
            </a:r>
          </a:p>
          <a:p>
            <a:pPr lvl="1"/>
            <a:r>
              <a:rPr lang="en-US" sz="1800" dirty="0"/>
              <a:t>These currents are both voltage and time dependent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105CA46-3034-6647-8186-1AD06DA35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99" y="3274583"/>
            <a:ext cx="3730365" cy="2996093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CF13E8FA-804A-9640-A0B5-EE5BDA87E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24" y="3325126"/>
            <a:ext cx="3125676" cy="247174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1351756-713D-9745-AB15-AD3D34AE6254}"/>
              </a:ext>
            </a:extLst>
          </p:cNvPr>
          <p:cNvSpPr/>
          <p:nvPr/>
        </p:nvSpPr>
        <p:spPr>
          <a:xfrm>
            <a:off x="5113087" y="4591376"/>
            <a:ext cx="147888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60CC9F9-7394-D54F-BF98-4F8E8AC7BF3B}"/>
              </a:ext>
            </a:extLst>
          </p:cNvPr>
          <p:cNvSpPr/>
          <p:nvPr/>
        </p:nvSpPr>
        <p:spPr>
          <a:xfrm>
            <a:off x="5144837" y="3657926"/>
            <a:ext cx="147888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B4F3B62-B7AB-AF4D-83BF-8EC44B02D0A3}"/>
              </a:ext>
            </a:extLst>
          </p:cNvPr>
          <p:cNvSpPr/>
          <p:nvPr/>
        </p:nvSpPr>
        <p:spPr>
          <a:xfrm>
            <a:off x="5113087" y="5654275"/>
            <a:ext cx="179638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5356E5-F4C0-A44E-AAF4-0D51BE57B9C9}"/>
              </a:ext>
            </a:extLst>
          </p:cNvPr>
          <p:cNvSpPr txBox="1"/>
          <p:nvPr/>
        </p:nvSpPr>
        <p:spPr>
          <a:xfrm>
            <a:off x="5036210" y="4491429"/>
            <a:ext cx="333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g</a:t>
            </a:r>
            <a:r>
              <a:rPr lang="en-US" sz="900" baseline="-25000" dirty="0" err="1"/>
              <a:t>K</a:t>
            </a:r>
            <a:endParaRPr lang="en-US" sz="9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E057D4E-6A1C-0047-AAB9-728AA5F06A66}"/>
              </a:ext>
            </a:extLst>
          </p:cNvPr>
          <p:cNvSpPr txBox="1"/>
          <p:nvPr/>
        </p:nvSpPr>
        <p:spPr>
          <a:xfrm>
            <a:off x="5036210" y="3537781"/>
            <a:ext cx="3333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V</a:t>
            </a:r>
            <a:r>
              <a:rPr lang="en-US" sz="900" baseline="-25000" dirty="0" err="1"/>
              <a:t>m</a:t>
            </a:r>
            <a:endParaRPr lang="en-US" sz="900" baseline="-25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5206D0-FFFE-134B-8353-C987FCC97ADC}"/>
              </a:ext>
            </a:extLst>
          </p:cNvPr>
          <p:cNvSpPr txBox="1"/>
          <p:nvPr/>
        </p:nvSpPr>
        <p:spPr>
          <a:xfrm>
            <a:off x="5022396" y="5504275"/>
            <a:ext cx="361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g</a:t>
            </a:r>
            <a:r>
              <a:rPr lang="en-US" sz="900" baseline="-25000" dirty="0" err="1"/>
              <a:t>Na</a:t>
            </a:r>
            <a:endParaRPr lang="en-US" sz="9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F511ED7-757D-3140-B3D1-EFD8E28D221F}"/>
              </a:ext>
            </a:extLst>
          </p:cNvPr>
          <p:cNvSpPr/>
          <p:nvPr/>
        </p:nvSpPr>
        <p:spPr>
          <a:xfrm>
            <a:off x="6223000" y="6139791"/>
            <a:ext cx="247650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9810E49-18C4-4C4D-8B19-7C26D4F0D38C}"/>
              </a:ext>
            </a:extLst>
          </p:cNvPr>
          <p:cNvSpPr txBox="1"/>
          <p:nvPr/>
        </p:nvSpPr>
        <p:spPr>
          <a:xfrm>
            <a:off x="6142456" y="6105205"/>
            <a:ext cx="5939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</a:t>
            </a:r>
            <a:endParaRPr lang="en-US" sz="9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BD55DDF-C4AB-2C48-B8EC-1EB88DAD620A}"/>
              </a:ext>
            </a:extLst>
          </p:cNvPr>
          <p:cNvSpPr/>
          <p:nvPr/>
        </p:nvSpPr>
        <p:spPr>
          <a:xfrm>
            <a:off x="7094928" y="6174375"/>
            <a:ext cx="247650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5C7FDC-0FBE-6C45-A8F7-81C2E7BB064F}"/>
              </a:ext>
            </a:extLst>
          </p:cNvPr>
          <p:cNvSpPr txBox="1"/>
          <p:nvPr/>
        </p:nvSpPr>
        <p:spPr>
          <a:xfrm>
            <a:off x="7045615" y="6139789"/>
            <a:ext cx="5939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 </a:t>
            </a:r>
            <a:r>
              <a:rPr lang="en-US" sz="700" dirty="0" err="1"/>
              <a:t>ms</a:t>
            </a:r>
            <a:endParaRPr lang="en-US" sz="9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A17CD39-6AB2-F94E-8CCF-680001B3D046}"/>
              </a:ext>
            </a:extLst>
          </p:cNvPr>
          <p:cNvSpPr/>
          <p:nvPr/>
        </p:nvSpPr>
        <p:spPr>
          <a:xfrm>
            <a:off x="1280862" y="4307858"/>
            <a:ext cx="147888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AA5F76-5EF8-9449-B29E-153D8D158D85}"/>
              </a:ext>
            </a:extLst>
          </p:cNvPr>
          <p:cNvSpPr/>
          <p:nvPr/>
        </p:nvSpPr>
        <p:spPr>
          <a:xfrm>
            <a:off x="1221548" y="3716872"/>
            <a:ext cx="247650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51E5F50-F2E5-654D-8AC2-83CF89AE42D4}"/>
              </a:ext>
            </a:extLst>
          </p:cNvPr>
          <p:cNvSpPr txBox="1"/>
          <p:nvPr/>
        </p:nvSpPr>
        <p:spPr>
          <a:xfrm>
            <a:off x="1172235" y="3682286"/>
            <a:ext cx="593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V</a:t>
            </a:r>
            <a:r>
              <a:rPr lang="en-US" sz="800" baseline="-25000" dirty="0" err="1"/>
              <a:t>m</a:t>
            </a:r>
            <a:endParaRPr lang="en-US" sz="1000" baseline="-250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9D1EEB8-7168-0543-9692-A1693D205B48}"/>
              </a:ext>
            </a:extLst>
          </p:cNvPr>
          <p:cNvSpPr/>
          <p:nvPr/>
        </p:nvSpPr>
        <p:spPr>
          <a:xfrm>
            <a:off x="1270861" y="4936948"/>
            <a:ext cx="247650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010B1FA-C728-E742-8ED0-95943FBDEFF8}"/>
              </a:ext>
            </a:extLst>
          </p:cNvPr>
          <p:cNvSpPr txBox="1"/>
          <p:nvPr/>
        </p:nvSpPr>
        <p:spPr>
          <a:xfrm>
            <a:off x="1221548" y="4902362"/>
            <a:ext cx="593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I</a:t>
            </a:r>
            <a:r>
              <a:rPr lang="en-US" sz="800" baseline="-25000" dirty="0" err="1"/>
              <a:t>m</a:t>
            </a:r>
            <a:endParaRPr lang="en-US" sz="1000" baseline="-250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9DFF1BB-9698-E349-929C-44E9632786BC}"/>
              </a:ext>
            </a:extLst>
          </p:cNvPr>
          <p:cNvSpPr/>
          <p:nvPr/>
        </p:nvSpPr>
        <p:spPr>
          <a:xfrm>
            <a:off x="1962149" y="4425986"/>
            <a:ext cx="147888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8B062D7-C965-F44E-B1F4-BAF61AC56793}"/>
              </a:ext>
            </a:extLst>
          </p:cNvPr>
          <p:cNvSpPr/>
          <p:nvPr/>
        </p:nvSpPr>
        <p:spPr>
          <a:xfrm>
            <a:off x="3171824" y="5052363"/>
            <a:ext cx="147888" cy="130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831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Hodgkin and Huxley model</a:t>
            </a:r>
            <a:endParaRPr lang="en-US" sz="36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7982554" y="5717549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43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430710" y="1356950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Representation of the neuronal membrane as an electronic circuit</a:t>
            </a:r>
          </a:p>
          <a:p>
            <a:r>
              <a:rPr lang="en-US" sz="1600" dirty="0"/>
              <a:t>Conductance is voltage and time dependent (v, t) except for G</a:t>
            </a:r>
            <a:r>
              <a:rPr lang="en-US" sz="1600" baseline="-25000" dirty="0"/>
              <a:t>L</a:t>
            </a:r>
          </a:p>
          <a:p>
            <a:endParaRPr lang="en-US" sz="1600" dirty="0"/>
          </a:p>
        </p:txBody>
      </p:sp>
      <p:pic>
        <p:nvPicPr>
          <p:cNvPr id="8" name="Imagen 7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2642DFC4-3D74-BC48-980F-EA9CA194D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67" y="2539229"/>
            <a:ext cx="5595309" cy="2810667"/>
          </a:xfrm>
          <a:prstGeom prst="rect">
            <a:avLst/>
          </a:prstGeom>
        </p:spPr>
      </p:pic>
      <p:sp>
        <p:nvSpPr>
          <p:cNvPr id="4" name="Abrir llave 3">
            <a:extLst>
              <a:ext uri="{FF2B5EF4-FFF2-40B4-BE49-F238E27FC236}">
                <a16:creationId xmlns:a16="http://schemas.microsoft.com/office/drawing/2014/main" id="{BC42FDEB-E5F8-8544-AC5F-7DE547D5A2C7}"/>
              </a:ext>
            </a:extLst>
          </p:cNvPr>
          <p:cNvSpPr/>
          <p:nvPr/>
        </p:nvSpPr>
        <p:spPr>
          <a:xfrm rot="16200000">
            <a:off x="2328168" y="5094918"/>
            <a:ext cx="105509" cy="61546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94ECD4-9CFF-0643-A3E6-D091847AD87B}"/>
              </a:ext>
            </a:extLst>
          </p:cNvPr>
          <p:cNvSpPr txBox="1"/>
          <p:nvPr/>
        </p:nvSpPr>
        <p:spPr>
          <a:xfrm>
            <a:off x="2015537" y="3582773"/>
            <a:ext cx="938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Membrane</a:t>
            </a:r>
          </a:p>
          <a:p>
            <a:r>
              <a:rPr lang="en-US" sz="1100" dirty="0"/>
              <a:t>capacitance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9DBBFA-5890-764D-8089-62B504BCC306}"/>
              </a:ext>
            </a:extLst>
          </p:cNvPr>
          <p:cNvSpPr txBox="1"/>
          <p:nvPr/>
        </p:nvSpPr>
        <p:spPr>
          <a:xfrm>
            <a:off x="5736389" y="2784956"/>
            <a:ext cx="2345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Current of Na / K / leaking channels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89502D-4509-4A49-BA18-BDA94C1C803C}"/>
              </a:ext>
            </a:extLst>
          </p:cNvPr>
          <p:cNvSpPr txBox="1"/>
          <p:nvPr/>
        </p:nvSpPr>
        <p:spPr>
          <a:xfrm>
            <a:off x="5736390" y="3354455"/>
            <a:ext cx="2688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Conductance of Na / K / leaking channels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9AE6C8-8E2D-8F48-86D9-4234D61D71AA}"/>
              </a:ext>
            </a:extLst>
          </p:cNvPr>
          <p:cNvSpPr txBox="1"/>
          <p:nvPr/>
        </p:nvSpPr>
        <p:spPr>
          <a:xfrm>
            <a:off x="5736389" y="3935902"/>
            <a:ext cx="2976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Voltage sources of Na / K / leaking channels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356B40A-E6FA-634D-855C-5E07E6380A8F}"/>
              </a:ext>
            </a:extLst>
          </p:cNvPr>
          <p:cNvSpPr txBox="1"/>
          <p:nvPr/>
        </p:nvSpPr>
        <p:spPr>
          <a:xfrm>
            <a:off x="606314" y="4874920"/>
            <a:ext cx="1154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Current flowing </a:t>
            </a:r>
          </a:p>
          <a:p>
            <a:r>
              <a:rPr lang="en-US" sz="1100" dirty="0"/>
              <a:t>through</a:t>
            </a:r>
          </a:p>
          <a:p>
            <a:r>
              <a:rPr lang="en-US" sz="1100" dirty="0"/>
              <a:t>the membrane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C1E2B57-276E-6540-8D88-2FA0D950A1AC}"/>
              </a:ext>
            </a:extLst>
          </p:cNvPr>
          <p:cNvSpPr txBox="1"/>
          <p:nvPr/>
        </p:nvSpPr>
        <p:spPr>
          <a:xfrm>
            <a:off x="1911883" y="5437145"/>
            <a:ext cx="10003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Capacitance</a:t>
            </a:r>
          </a:p>
          <a:p>
            <a:r>
              <a:rPr lang="en-US" sz="1100" dirty="0"/>
              <a:t>current (</a:t>
            </a:r>
            <a:r>
              <a:rPr lang="en-US" sz="1100" dirty="0" err="1"/>
              <a:t>I</a:t>
            </a:r>
            <a:r>
              <a:rPr lang="en-US" sz="1100" baseline="-25000" dirty="0" err="1"/>
              <a:t>c</a:t>
            </a:r>
            <a:r>
              <a:rPr lang="en-US" sz="1100" dirty="0"/>
              <a:t>)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E89C872-6F74-B44F-9708-F31CF0AF4392}"/>
              </a:ext>
            </a:extLst>
          </p:cNvPr>
          <p:cNvCxnSpPr/>
          <p:nvPr/>
        </p:nvCxnSpPr>
        <p:spPr>
          <a:xfrm>
            <a:off x="1784717" y="2735590"/>
            <a:ext cx="0" cy="19085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BD1B536-F6F0-4146-91A9-4175AC203BE6}"/>
              </a:ext>
            </a:extLst>
          </p:cNvPr>
          <p:cNvSpPr txBox="1"/>
          <p:nvPr/>
        </p:nvSpPr>
        <p:spPr>
          <a:xfrm>
            <a:off x="1491950" y="3608371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</a:p>
        </p:txBody>
      </p:sp>
      <p:sp>
        <p:nvSpPr>
          <p:cNvPr id="23" name="Abrir llave 22">
            <a:extLst>
              <a:ext uri="{FF2B5EF4-FFF2-40B4-BE49-F238E27FC236}">
                <a16:creationId xmlns:a16="http://schemas.microsoft.com/office/drawing/2014/main" id="{7017E780-AE74-CB4E-A434-065B8781D184}"/>
              </a:ext>
            </a:extLst>
          </p:cNvPr>
          <p:cNvSpPr/>
          <p:nvPr/>
        </p:nvSpPr>
        <p:spPr>
          <a:xfrm rot="16200000">
            <a:off x="3519583" y="4692836"/>
            <a:ext cx="105509" cy="14447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79B4997-BAE8-0141-B6F0-F2B19C6BD968}"/>
              </a:ext>
            </a:extLst>
          </p:cNvPr>
          <p:cNvSpPr txBox="1"/>
          <p:nvPr/>
        </p:nvSpPr>
        <p:spPr>
          <a:xfrm>
            <a:off x="3399138" y="5427656"/>
            <a:ext cx="346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I</a:t>
            </a:r>
            <a:r>
              <a:rPr lang="en-US" sz="1100" baseline="-25000" dirty="0" err="1"/>
              <a:t>Na</a:t>
            </a:r>
            <a:endParaRPr lang="en-US" sz="1100" dirty="0"/>
          </a:p>
        </p:txBody>
      </p:sp>
      <p:sp>
        <p:nvSpPr>
          <p:cNvPr id="25" name="Abrir llave 24">
            <a:extLst>
              <a:ext uri="{FF2B5EF4-FFF2-40B4-BE49-F238E27FC236}">
                <a16:creationId xmlns:a16="http://schemas.microsoft.com/office/drawing/2014/main" id="{7B529659-E917-614D-8CD6-1C97792049D6}"/>
              </a:ext>
            </a:extLst>
          </p:cNvPr>
          <p:cNvSpPr/>
          <p:nvPr/>
        </p:nvSpPr>
        <p:spPr>
          <a:xfrm rot="16200000">
            <a:off x="5076828" y="4747927"/>
            <a:ext cx="105508" cy="13250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0DF299-9AE7-B942-80BC-85263484512E}"/>
              </a:ext>
            </a:extLst>
          </p:cNvPr>
          <p:cNvSpPr txBox="1"/>
          <p:nvPr/>
        </p:nvSpPr>
        <p:spPr>
          <a:xfrm>
            <a:off x="5016219" y="5422910"/>
            <a:ext cx="346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</a:t>
            </a:r>
            <a:r>
              <a:rPr lang="en-US" sz="1100" baseline="-25000" dirty="0"/>
              <a:t>K</a:t>
            </a:r>
            <a:endParaRPr lang="en-US" sz="1100" dirty="0"/>
          </a:p>
        </p:txBody>
      </p:sp>
      <p:sp>
        <p:nvSpPr>
          <p:cNvPr id="27" name="Abrir llave 26">
            <a:extLst>
              <a:ext uri="{FF2B5EF4-FFF2-40B4-BE49-F238E27FC236}">
                <a16:creationId xmlns:a16="http://schemas.microsoft.com/office/drawing/2014/main" id="{7DD7F185-58FA-E040-9809-F13289B75B4B}"/>
              </a:ext>
            </a:extLst>
          </p:cNvPr>
          <p:cNvSpPr/>
          <p:nvPr/>
        </p:nvSpPr>
        <p:spPr>
          <a:xfrm rot="16200000">
            <a:off x="6533101" y="4786687"/>
            <a:ext cx="107881" cy="124518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D42A756-9760-2545-8901-9289B202E335}"/>
              </a:ext>
            </a:extLst>
          </p:cNvPr>
          <p:cNvSpPr txBox="1"/>
          <p:nvPr/>
        </p:nvSpPr>
        <p:spPr>
          <a:xfrm>
            <a:off x="6513627" y="5420537"/>
            <a:ext cx="346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</a:t>
            </a:r>
            <a:r>
              <a:rPr lang="en-US" sz="1100" baseline="-25000" dirty="0"/>
              <a:t>L</a:t>
            </a:r>
            <a:endParaRPr lang="en-US" sz="11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8AA33A6-2E00-ED41-95D3-6A3A81469292}"/>
              </a:ext>
            </a:extLst>
          </p:cNvPr>
          <p:cNvSpPr/>
          <p:nvPr/>
        </p:nvSpPr>
        <p:spPr>
          <a:xfrm>
            <a:off x="6152535" y="5101421"/>
            <a:ext cx="361092" cy="20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706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Hodgkin and Huxley model</a:t>
            </a:r>
            <a:endParaRPr lang="en-US" sz="36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282429" y="917197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Equations to fit K</a:t>
            </a:r>
            <a:r>
              <a:rPr lang="en-US" sz="2000" baseline="30000" dirty="0"/>
              <a:t>+</a:t>
            </a:r>
            <a:r>
              <a:rPr lang="en-US" sz="2000" dirty="0"/>
              <a:t> conductance during voltage clamp</a:t>
            </a:r>
          </a:p>
          <a:p>
            <a:pPr lvl="1"/>
            <a:r>
              <a:rPr lang="en-US" sz="1800" dirty="0"/>
              <a:t>n: proportion/probability of K</a:t>
            </a:r>
            <a:r>
              <a:rPr lang="en-US" sz="1800" baseline="30000" dirty="0"/>
              <a:t>+ </a:t>
            </a:r>
            <a:r>
              <a:rPr lang="en-US" sz="1800" dirty="0"/>
              <a:t>channels in the open state (0-1). It depends on both voltage and time. </a:t>
            </a:r>
          </a:p>
          <a:p>
            <a:pPr lvl="1"/>
            <a:r>
              <a:rPr lang="en-US" sz="1800" dirty="0"/>
              <a:t>⍺</a:t>
            </a:r>
            <a:r>
              <a:rPr lang="en-US" sz="1800" baseline="-25000" dirty="0"/>
              <a:t>n</a:t>
            </a:r>
            <a:r>
              <a:rPr lang="en-US" sz="1800" dirty="0"/>
              <a:t>: Rate constant by which the channels close (voltage dependent)</a:t>
            </a:r>
          </a:p>
          <a:p>
            <a:pPr lvl="1"/>
            <a:r>
              <a:rPr lang="en-US" sz="1800" dirty="0"/>
              <a:t>β</a:t>
            </a:r>
            <a:r>
              <a:rPr lang="en-US" sz="1800" baseline="-25000" dirty="0"/>
              <a:t>n</a:t>
            </a:r>
            <a:r>
              <a:rPr lang="en-US" sz="1800" dirty="0"/>
              <a:t>: Rate constant by which the channels open (voltage dependent)</a:t>
            </a:r>
          </a:p>
          <a:p>
            <a:pPr lvl="1"/>
            <a:endParaRPr lang="en-US" sz="1800" dirty="0"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A74CA201-3072-0E42-9C9C-86B90D87D4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2"/>
          <a:stretch/>
        </p:blipFill>
        <p:spPr>
          <a:xfrm>
            <a:off x="2262116" y="2464051"/>
            <a:ext cx="4880119" cy="2219711"/>
          </a:xfrm>
          <a:prstGeom prst="rect">
            <a:avLst/>
          </a:prstGeom>
        </p:spPr>
      </p:pic>
      <p:pic>
        <p:nvPicPr>
          <p:cNvPr id="9" name="Imagen 8" descr="Texto, Carta&#10;&#10;Descripción generada automáticamente">
            <a:extLst>
              <a:ext uri="{FF2B5EF4-FFF2-40B4-BE49-F238E27FC236}">
                <a16:creationId xmlns:a16="http://schemas.microsoft.com/office/drawing/2014/main" id="{7500FDA7-F648-2F47-B3EE-1863CCAED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2" y="4931674"/>
            <a:ext cx="2661564" cy="1051030"/>
          </a:xfrm>
          <a:prstGeom prst="rect">
            <a:avLst/>
          </a:prstGeom>
        </p:spPr>
      </p:pic>
      <p:pic>
        <p:nvPicPr>
          <p:cNvPr id="15" name="Imagen 14" descr="Texto&#10;&#10;Descripción generada automáticamente con confianza media">
            <a:extLst>
              <a:ext uri="{FF2B5EF4-FFF2-40B4-BE49-F238E27FC236}">
                <a16:creationId xmlns:a16="http://schemas.microsoft.com/office/drawing/2014/main" id="{BDF01F05-E13A-5D4E-8954-658F0F844A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3196" r="-1"/>
          <a:stretch/>
        </p:blipFill>
        <p:spPr>
          <a:xfrm>
            <a:off x="5290994" y="4931674"/>
            <a:ext cx="3438671" cy="1000741"/>
          </a:xfrm>
          <a:prstGeom prst="rect">
            <a:avLst/>
          </a:prstGeom>
        </p:spPr>
      </p:pic>
      <p:sp>
        <p:nvSpPr>
          <p:cNvPr id="35" name="Abrir llave 34">
            <a:extLst>
              <a:ext uri="{FF2B5EF4-FFF2-40B4-BE49-F238E27FC236}">
                <a16:creationId xmlns:a16="http://schemas.microsoft.com/office/drawing/2014/main" id="{EFFB6AD5-78E5-D345-8CAD-89FF4EF7181D}"/>
              </a:ext>
            </a:extLst>
          </p:cNvPr>
          <p:cNvSpPr/>
          <p:nvPr/>
        </p:nvSpPr>
        <p:spPr>
          <a:xfrm rot="16200000">
            <a:off x="3451014" y="5603167"/>
            <a:ext cx="105509" cy="61546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A11909F-EA62-4444-81FB-60DB2BD83985}"/>
              </a:ext>
            </a:extLst>
          </p:cNvPr>
          <p:cNvSpPr txBox="1"/>
          <p:nvPr/>
        </p:nvSpPr>
        <p:spPr>
          <a:xfrm>
            <a:off x="1827665" y="5926458"/>
            <a:ext cx="990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Closed state</a:t>
            </a:r>
          </a:p>
        </p:txBody>
      </p:sp>
      <p:sp>
        <p:nvSpPr>
          <p:cNvPr id="37" name="Abrir llave 36">
            <a:extLst>
              <a:ext uri="{FF2B5EF4-FFF2-40B4-BE49-F238E27FC236}">
                <a16:creationId xmlns:a16="http://schemas.microsoft.com/office/drawing/2014/main" id="{AD3E66C9-396E-C94D-BF13-1B7E55898FCC}"/>
              </a:ext>
            </a:extLst>
          </p:cNvPr>
          <p:cNvSpPr/>
          <p:nvPr/>
        </p:nvSpPr>
        <p:spPr>
          <a:xfrm rot="16200000">
            <a:off x="2285722" y="5297672"/>
            <a:ext cx="73954" cy="12123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1FACBF3-201E-B44B-B738-1E00AA6D2A23}"/>
              </a:ext>
            </a:extLst>
          </p:cNvPr>
          <p:cNvSpPr txBox="1"/>
          <p:nvPr/>
        </p:nvSpPr>
        <p:spPr>
          <a:xfrm>
            <a:off x="3246351" y="5926458"/>
            <a:ext cx="990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Open state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B7A65D11-B877-C945-9836-05778147136C}"/>
              </a:ext>
            </a:extLst>
          </p:cNvPr>
          <p:cNvCxnSpPr>
            <a:cxnSpLocks/>
          </p:cNvCxnSpPr>
          <p:nvPr/>
        </p:nvCxnSpPr>
        <p:spPr>
          <a:xfrm flipV="1">
            <a:off x="1716543" y="5784850"/>
            <a:ext cx="111122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827A9C3-51E4-4948-81F0-331A29D8DFEA}"/>
              </a:ext>
            </a:extLst>
          </p:cNvPr>
          <p:cNvSpPr txBox="1"/>
          <p:nvPr/>
        </p:nvSpPr>
        <p:spPr>
          <a:xfrm>
            <a:off x="1221509" y="6398608"/>
            <a:ext cx="990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Closed rate constant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44F9922-8CB8-834B-9204-F74B7A359295}"/>
              </a:ext>
            </a:extLst>
          </p:cNvPr>
          <p:cNvCxnSpPr>
            <a:cxnSpLocks/>
          </p:cNvCxnSpPr>
          <p:nvPr/>
        </p:nvCxnSpPr>
        <p:spPr>
          <a:xfrm flipV="1">
            <a:off x="3214691" y="5776308"/>
            <a:ext cx="111122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EBCCBC2-3898-0C4B-8263-0266FF2D3EE4}"/>
              </a:ext>
            </a:extLst>
          </p:cNvPr>
          <p:cNvSpPr txBox="1"/>
          <p:nvPr/>
        </p:nvSpPr>
        <p:spPr>
          <a:xfrm>
            <a:off x="2719657" y="6390066"/>
            <a:ext cx="990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Open rate constant</a:t>
            </a:r>
          </a:p>
        </p:txBody>
      </p:sp>
    </p:spTree>
    <p:extLst>
      <p:ext uri="{BB962C8B-B14F-4D97-AF65-F5344CB8AC3E}">
        <p14:creationId xmlns:p14="http://schemas.microsoft.com/office/powerpoint/2010/main" val="42012523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Hodgkin and Huxley model</a:t>
            </a:r>
            <a:endParaRPr lang="en-US" sz="36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282429" y="917197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Equations to fit Na</a:t>
            </a:r>
            <a:r>
              <a:rPr lang="en-US" sz="2000" baseline="30000" dirty="0"/>
              <a:t>+</a:t>
            </a:r>
            <a:r>
              <a:rPr lang="en-US" sz="2000" dirty="0"/>
              <a:t> conductance during voltage clamp</a:t>
            </a:r>
          </a:p>
          <a:p>
            <a:pPr lvl="1"/>
            <a:r>
              <a:rPr lang="en-US" sz="1800" dirty="0"/>
              <a:t>m: proportion/probability of Na</a:t>
            </a:r>
            <a:r>
              <a:rPr lang="en-US" sz="1800" baseline="30000" dirty="0"/>
              <a:t>+ </a:t>
            </a:r>
            <a:r>
              <a:rPr lang="en-US" sz="1800" dirty="0"/>
              <a:t>channels in the </a:t>
            </a:r>
            <a:r>
              <a:rPr lang="en-US" sz="1800" b="1" dirty="0"/>
              <a:t>activated</a:t>
            </a:r>
            <a:r>
              <a:rPr lang="en-US" sz="1800" dirty="0"/>
              <a:t> state (0-1). It depends on both voltage and time. </a:t>
            </a:r>
          </a:p>
          <a:p>
            <a:pPr lvl="1"/>
            <a:r>
              <a:rPr lang="en-US" sz="1800" dirty="0"/>
              <a:t>h: proportion/probability of Na</a:t>
            </a:r>
            <a:r>
              <a:rPr lang="en-US" sz="1800" baseline="30000" dirty="0"/>
              <a:t>+ </a:t>
            </a:r>
            <a:r>
              <a:rPr lang="en-US" sz="1800" dirty="0"/>
              <a:t>channels in the </a:t>
            </a:r>
            <a:r>
              <a:rPr lang="en-US" sz="1800" b="1" dirty="0"/>
              <a:t>inactivated</a:t>
            </a:r>
            <a:r>
              <a:rPr lang="en-US" sz="1800" dirty="0"/>
              <a:t> state (0-1). It depends on both voltage and time. </a:t>
            </a:r>
          </a:p>
          <a:p>
            <a:pPr lvl="1"/>
            <a:r>
              <a:rPr lang="en-US" sz="1800" dirty="0"/>
              <a:t>⍺</a:t>
            </a:r>
            <a:r>
              <a:rPr lang="en-US" sz="1800" baseline="-25000" dirty="0"/>
              <a:t> </a:t>
            </a:r>
            <a:r>
              <a:rPr lang="en-US" sz="1800" dirty="0"/>
              <a:t>and β</a:t>
            </a:r>
            <a:r>
              <a:rPr lang="en-US" sz="1800" baseline="-25000" dirty="0"/>
              <a:t> </a:t>
            </a:r>
            <a:r>
              <a:rPr lang="en-US" sz="1800" dirty="0"/>
              <a:t>represent the open and close rate constants</a:t>
            </a:r>
          </a:p>
        </p:txBody>
      </p:sp>
      <p:pic>
        <p:nvPicPr>
          <p:cNvPr id="7" name="Imagen 6" descr="Diagrama, Texto&#10;&#10;Descripción generada automáticamente con confianza media">
            <a:extLst>
              <a:ext uri="{FF2B5EF4-FFF2-40B4-BE49-F238E27FC236}">
                <a16:creationId xmlns:a16="http://schemas.microsoft.com/office/drawing/2014/main" id="{41E16F8A-04BD-E541-A92B-F5928CB09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98" y="5202711"/>
            <a:ext cx="3021662" cy="1124339"/>
          </a:xfrm>
          <a:prstGeom prst="rect">
            <a:avLst/>
          </a:prstGeom>
        </p:spPr>
      </p:pic>
      <p:pic>
        <p:nvPicPr>
          <p:cNvPr id="10" name="Imagen 9" descr="Diagrama, Texto&#10;&#10;Descripción generada automáticamente con confianza media">
            <a:extLst>
              <a:ext uri="{FF2B5EF4-FFF2-40B4-BE49-F238E27FC236}">
                <a16:creationId xmlns:a16="http://schemas.microsoft.com/office/drawing/2014/main" id="{5DDC3C70-69CD-9A4F-9810-C91610320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529" y="3429000"/>
            <a:ext cx="4343400" cy="1149576"/>
          </a:xfrm>
          <a:prstGeom prst="rect">
            <a:avLst/>
          </a:prstGeom>
        </p:spPr>
      </p:pic>
      <p:pic>
        <p:nvPicPr>
          <p:cNvPr id="12" name="Imagen 11" descr="Texto, Carta&#10;&#10;Descripción generada automáticamente">
            <a:extLst>
              <a:ext uri="{FF2B5EF4-FFF2-40B4-BE49-F238E27FC236}">
                <a16:creationId xmlns:a16="http://schemas.microsoft.com/office/drawing/2014/main" id="{1C152C30-E192-834C-88A3-7154F4F53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9" y="3573907"/>
            <a:ext cx="3111500" cy="1995823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2701ECB8-23A7-C742-9CB0-5D1F31C00A68}"/>
              </a:ext>
            </a:extLst>
          </p:cNvPr>
          <p:cNvSpPr/>
          <p:nvPr/>
        </p:nvSpPr>
        <p:spPr>
          <a:xfrm>
            <a:off x="4427418" y="3365704"/>
            <a:ext cx="4435621" cy="12761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88C59B33-D3A6-0F4A-A308-AA64CC7803EF}"/>
              </a:ext>
            </a:extLst>
          </p:cNvPr>
          <p:cNvSpPr/>
          <p:nvPr/>
        </p:nvSpPr>
        <p:spPr>
          <a:xfrm>
            <a:off x="5026689" y="5135061"/>
            <a:ext cx="3221962" cy="12761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7540E-F280-0041-A15A-A9269A773F17}"/>
              </a:ext>
            </a:extLst>
          </p:cNvPr>
          <p:cNvSpPr txBox="1"/>
          <p:nvPr/>
        </p:nvSpPr>
        <p:spPr>
          <a:xfrm>
            <a:off x="4427418" y="3034471"/>
            <a:ext cx="184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Activation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AE7D08-2453-7F42-936F-62053C77D754}"/>
              </a:ext>
            </a:extLst>
          </p:cNvPr>
          <p:cNvSpPr txBox="1"/>
          <p:nvPr/>
        </p:nvSpPr>
        <p:spPr>
          <a:xfrm>
            <a:off x="4959004" y="4811149"/>
            <a:ext cx="184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Inactivation</a:t>
            </a:r>
          </a:p>
        </p:txBody>
      </p:sp>
    </p:spTree>
    <p:extLst>
      <p:ext uri="{BB962C8B-B14F-4D97-AF65-F5344CB8AC3E}">
        <p14:creationId xmlns:p14="http://schemas.microsoft.com/office/powerpoint/2010/main" val="2024074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Hodgkin and Huxley model</a:t>
            </a:r>
            <a:endParaRPr lang="en-US" sz="36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221382" y="932013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Complete set of equations of the Hodgkin and Huxley model</a:t>
            </a:r>
          </a:p>
          <a:p>
            <a:r>
              <a:rPr lang="en-US" sz="2000" dirty="0"/>
              <a:t>Solving these equations gives the value of the voltage over time</a:t>
            </a:r>
          </a:p>
          <a:p>
            <a:r>
              <a:rPr lang="en-US" sz="2000" dirty="0"/>
              <a:t>This model predicted the refractory period, during which we cannot generate another AP</a:t>
            </a:r>
          </a:p>
          <a:p>
            <a:r>
              <a:rPr lang="en-US" sz="2000" dirty="0"/>
              <a:t>These equations can represent the behavior of any neuron type of the brain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We should adjust ⍺</a:t>
            </a:r>
            <a:r>
              <a:rPr lang="en-US" sz="1600" baseline="-25000" dirty="0"/>
              <a:t> </a:t>
            </a:r>
            <a:r>
              <a:rPr lang="en-US" sz="1600" dirty="0"/>
              <a:t>and β constants</a:t>
            </a:r>
          </a:p>
          <a:p>
            <a:pPr lvl="1"/>
            <a:r>
              <a:rPr lang="en-US" sz="1600" dirty="0"/>
              <a:t>Adapt to the ions intervening (e.g., calcium)</a:t>
            </a:r>
          </a:p>
        </p:txBody>
      </p:sp>
      <p:pic>
        <p:nvPicPr>
          <p:cNvPr id="4" name="Imagen 3" descr="Texto, Carta&#10;&#10;Descripción generada automáticamente">
            <a:extLst>
              <a:ext uri="{FF2B5EF4-FFF2-40B4-BE49-F238E27FC236}">
                <a16:creationId xmlns:a16="http://schemas.microsoft.com/office/drawing/2014/main" id="{182BC562-9B7A-AC4F-B7DD-9B321F87F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707256"/>
            <a:ext cx="6985000" cy="27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4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Modeling the postsynaptic potential</a:t>
            </a:r>
            <a:endParaRPr lang="en-US" sz="3600" spc="-1" dirty="0">
              <a:solidFill>
                <a:srgbClr val="000000"/>
              </a:solidFill>
              <a:latin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1">
                <a:extLst>
                  <a:ext uri="{FF2B5EF4-FFF2-40B4-BE49-F238E27FC236}">
                    <a16:creationId xmlns:a16="http://schemas.microsoft.com/office/drawing/2014/main" id="{6522B541-E299-C34E-9FFF-28EDAB21A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80198"/>
                <a:ext cx="8447236" cy="552610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Equivalent circuit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1800" dirty="0"/>
                  <a:t>Equation of the postsynaptic potential based on conductance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baseline="-25000" dirty="0" err="1" smtClean="0">
                        <a:latin typeface="Cambria Math" panose="02040503050406030204" pitchFamily="18" charset="0"/>
                      </a:rPr>
                      <m:t>𝑠𝑦𝑛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i="1" baseline="-25000" dirty="0" err="1" smtClean="0">
                            <a:latin typeface="Cambria Math" panose="02040503050406030204" pitchFamily="18" charset="0"/>
                          </a:rPr>
                          <m:t>𝑠𝑦𝑛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baseline="-25000" dirty="0" err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𝐸𝑟</m:t>
                        </m:r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8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s-E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sz="18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</a:rPr>
                      <m:t>𝑠𝑦𝑛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s-E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s-ES" sz="1800" b="0" i="1" baseline="-25000" dirty="0" smtClean="0">
                            <a:latin typeface="Cambria Math" panose="02040503050406030204" pitchFamily="18" charset="0"/>
                          </a:rPr>
                          <m:t>𝑠𝑦𝑛</m:t>
                        </m:r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𝐸𝑠𝑦𝑛</m:t>
                        </m:r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𝑔𝑟</m:t>
                        </m:r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𝐸𝑟</m:t>
                        </m:r>
                      </m:num>
                      <m:den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s-ES" sz="1800" b="0" i="1" baseline="-25000" dirty="0" smtClean="0">
                            <a:latin typeface="Cambria Math" panose="02040503050406030204" pitchFamily="18" charset="0"/>
                          </a:rPr>
                          <m:t>𝑠𝑦𝑛</m:t>
                        </m:r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𝑔𝑟</m:t>
                        </m:r>
                      </m:den>
                    </m:f>
                    <m:r>
                      <a:rPr lang="es-E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8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800" b="0" i="1" baseline="-25000" dirty="0" smtClean="0">
                                        <a:latin typeface="Cambria Math" panose="02040503050406030204" pitchFamily="18" charset="0"/>
                                      </a:rPr>
                                      <m:t>𝑠𝑦𝑛</m:t>
                                    </m:r>
                                    <m:r>
                                      <a:rPr lang="es-ES" sz="18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ES" sz="1800" b="0" i="1" dirty="0" smtClean="0">
                                        <a:latin typeface="Cambria Math" panose="02040503050406030204" pitchFamily="18" charset="0"/>
                                      </a:rPr>
                                      <m:t>𝑔𝑟</m:t>
                                    </m:r>
                                  </m:e>
                                </m:d>
                                <m:r>
                                  <a:rPr lang="es-ES" sz="18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s-ES" sz="18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</a:rPr>
                      <m:t>𝑠𝑦𝑛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baseline="-25000" dirty="0" err="1" smtClean="0">
                        <a:latin typeface="Cambria Math" panose="02040503050406030204" pitchFamily="18" charset="0"/>
                      </a:rPr>
                      <m:t>𝑝𝑒𝑎𝑘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E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s-E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s-E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			</a:t>
                </a:r>
              </a:p>
            </p:txBody>
          </p:sp>
        </mc:Choice>
        <mc:Fallback xmlns="">
          <p:sp>
            <p:nvSpPr>
              <p:cNvPr id="6" name="Subtitle 1">
                <a:extLst>
                  <a:ext uri="{FF2B5EF4-FFF2-40B4-BE49-F238E27FC236}">
                    <a16:creationId xmlns:a16="http://schemas.microsoft.com/office/drawing/2014/main" id="{6522B541-E299-C34E-9FFF-28EDAB21A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0198"/>
                <a:ext cx="8447236" cy="5526108"/>
              </a:xfrm>
              <a:prstGeom prst="rect">
                <a:avLst/>
              </a:prstGeom>
              <a:blipFill>
                <a:blip r:embed="rId3"/>
                <a:stretch>
                  <a:fillRect l="-450" t="-1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brir llave 4">
            <a:extLst>
              <a:ext uri="{FF2B5EF4-FFF2-40B4-BE49-F238E27FC236}">
                <a16:creationId xmlns:a16="http://schemas.microsoft.com/office/drawing/2014/main" id="{D371607F-F122-A34E-B381-BF6336EA6AB2}"/>
              </a:ext>
            </a:extLst>
          </p:cNvPr>
          <p:cNvSpPr/>
          <p:nvPr/>
        </p:nvSpPr>
        <p:spPr>
          <a:xfrm rot="16200000">
            <a:off x="2194650" y="2785971"/>
            <a:ext cx="113476" cy="13859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1C0564-E1DD-AE49-A099-95D1C86DD196}"/>
              </a:ext>
            </a:extLst>
          </p:cNvPr>
          <p:cNvSpPr txBox="1"/>
          <p:nvPr/>
        </p:nvSpPr>
        <p:spPr>
          <a:xfrm>
            <a:off x="2107606" y="3569457"/>
            <a:ext cx="44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baseline="-25000" dirty="0" err="1"/>
              <a:t>syn</a:t>
            </a:r>
            <a:endParaRPr lang="en-US" sz="1200" dirty="0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21A2DEC8-11AB-EE48-9490-9C54557A532F}"/>
              </a:ext>
            </a:extLst>
          </p:cNvPr>
          <p:cNvSpPr/>
          <p:nvPr/>
        </p:nvSpPr>
        <p:spPr>
          <a:xfrm rot="16200000">
            <a:off x="3859327" y="2785970"/>
            <a:ext cx="113476" cy="13859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CE7F3C-8E73-6E42-82A4-07CB5381CB3F}"/>
              </a:ext>
            </a:extLst>
          </p:cNvPr>
          <p:cNvSpPr txBox="1"/>
          <p:nvPr/>
        </p:nvSpPr>
        <p:spPr>
          <a:xfrm>
            <a:off x="3772283" y="3569456"/>
            <a:ext cx="346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baseline="-25000" dirty="0" err="1"/>
              <a:t>r</a:t>
            </a:r>
            <a:endParaRPr lang="en-US" sz="1200" dirty="0"/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1E5CE766-8DC3-264F-8AA8-23FB3BF43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19" y="843592"/>
            <a:ext cx="4248057" cy="1781938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623E23FF-CE0F-D843-AE72-9AD5F934265D}"/>
              </a:ext>
            </a:extLst>
          </p:cNvPr>
          <p:cNvSpPr/>
          <p:nvPr/>
        </p:nvSpPr>
        <p:spPr>
          <a:xfrm rot="16200000">
            <a:off x="5068216" y="3184894"/>
            <a:ext cx="113476" cy="5807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20F4384-C342-EB42-8B70-8E7B4C5D53B8}"/>
              </a:ext>
            </a:extLst>
          </p:cNvPr>
          <p:cNvSpPr txBox="1"/>
          <p:nvPr/>
        </p:nvSpPr>
        <p:spPr>
          <a:xfrm>
            <a:off x="4609025" y="3574683"/>
            <a:ext cx="1214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Capacitance</a:t>
            </a:r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395D9070-0CDA-E64E-BEBA-63AB78AE50A1}"/>
              </a:ext>
            </a:extLst>
          </p:cNvPr>
          <p:cNvSpPr/>
          <p:nvPr/>
        </p:nvSpPr>
        <p:spPr>
          <a:xfrm rot="16200000">
            <a:off x="2317062" y="4160922"/>
            <a:ext cx="96870" cy="12191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BD09DF0-1432-434F-8AB9-5BE52518D385}"/>
              </a:ext>
            </a:extLst>
          </p:cNvPr>
          <p:cNvSpPr txBox="1"/>
          <p:nvPr/>
        </p:nvSpPr>
        <p:spPr>
          <a:xfrm>
            <a:off x="1584827" y="4846975"/>
            <a:ext cx="1449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Steady state if there </a:t>
            </a:r>
          </a:p>
          <a:p>
            <a:r>
              <a:rPr lang="en-US" sz="1100" dirty="0"/>
              <a:t>is no capacitance</a:t>
            </a:r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614B918B-ACFE-094B-A1A2-5A102431B289}"/>
              </a:ext>
            </a:extLst>
          </p:cNvPr>
          <p:cNvSpPr/>
          <p:nvPr/>
        </p:nvSpPr>
        <p:spPr>
          <a:xfrm rot="16200000">
            <a:off x="3868224" y="3978365"/>
            <a:ext cx="113476" cy="15937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210E88A-DBCC-6E4C-9235-DC62420931E9}"/>
              </a:ext>
            </a:extLst>
          </p:cNvPr>
          <p:cNvSpPr txBox="1"/>
          <p:nvPr/>
        </p:nvSpPr>
        <p:spPr>
          <a:xfrm>
            <a:off x="3355584" y="4818954"/>
            <a:ext cx="1138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Part dependent</a:t>
            </a:r>
          </a:p>
          <a:p>
            <a:r>
              <a:rPr lang="en-US" sz="1100" dirty="0"/>
              <a:t>on capacitance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ubtitle 1">
                <a:extLst>
                  <a:ext uri="{FF2B5EF4-FFF2-40B4-BE49-F238E27FC236}">
                    <a16:creationId xmlns:a16="http://schemas.microsoft.com/office/drawing/2014/main" id="{4FF2B195-C555-5F45-9394-1C0914F47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5485" y="3121780"/>
                <a:ext cx="3264037" cy="326397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err="1"/>
                  <a:t>I</a:t>
                </a:r>
                <a:r>
                  <a:rPr lang="en-US" sz="1400" baseline="-25000" dirty="0" err="1"/>
                  <a:t>m</a:t>
                </a:r>
                <a:r>
                  <a:rPr lang="en-US" sz="1400" dirty="0"/>
                  <a:t> : current of the membrane 	</a:t>
                </a:r>
              </a:p>
              <a:p>
                <a:r>
                  <a:rPr lang="en-US" sz="1400" dirty="0" err="1"/>
                  <a:t>I</a:t>
                </a:r>
                <a:r>
                  <a:rPr lang="en-US" sz="1400" baseline="-25000" dirty="0" err="1"/>
                  <a:t>syn</a:t>
                </a:r>
                <a:r>
                  <a:rPr lang="en-US" sz="1400" dirty="0"/>
                  <a:t> : synaptic current	</a:t>
                </a:r>
              </a:p>
              <a:p>
                <a:r>
                  <a:rPr lang="en-US" sz="1400" dirty="0" err="1"/>
                  <a:t>I</a:t>
                </a:r>
                <a:r>
                  <a:rPr lang="en-US" sz="1400" baseline="-25000" dirty="0" err="1"/>
                  <a:t>r</a:t>
                </a:r>
                <a:r>
                  <a:rPr lang="en-US" sz="1400" dirty="0"/>
                  <a:t> : resting/passive leak current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/>
              </a:p>
              <a:p>
                <a:r>
                  <a:rPr lang="en-US" sz="1400" dirty="0" err="1"/>
                  <a:t>g</a:t>
                </a:r>
                <a:r>
                  <a:rPr lang="en-US" sz="1400" baseline="-25000" dirty="0" err="1"/>
                  <a:t>syn</a:t>
                </a:r>
                <a:r>
                  <a:rPr lang="en-US" sz="1400" dirty="0"/>
                  <a:t> : conductance of the ion channels sensitive to the transmitter</a:t>
                </a:r>
              </a:p>
              <a:p>
                <a:pPr lvl="1"/>
                <a:r>
                  <a:rPr lang="en-US" sz="1100" dirty="0"/>
                  <a:t>Dependent on time and the transmitter</a:t>
                </a:r>
              </a:p>
              <a:p>
                <a:r>
                  <a:rPr lang="en-US" sz="1400" dirty="0"/>
                  <a:t>g</a:t>
                </a:r>
                <a:r>
                  <a:rPr lang="en-US" sz="1400" baseline="-25000" dirty="0"/>
                  <a:t>r</a:t>
                </a:r>
                <a:r>
                  <a:rPr lang="en-US" sz="1400" dirty="0"/>
                  <a:t> : conductance of passive leaking channels</a:t>
                </a:r>
              </a:p>
              <a:p>
                <a:r>
                  <a:rPr lang="en-US" sz="1400" dirty="0" err="1"/>
                  <a:t>V</a:t>
                </a:r>
                <a:r>
                  <a:rPr lang="en-US" sz="1400" baseline="-25000" dirty="0" err="1"/>
                  <a:t>syn</a:t>
                </a:r>
                <a:r>
                  <a:rPr lang="en-US" sz="1400" dirty="0"/>
                  <a:t> : synaptic voltage</a:t>
                </a:r>
              </a:p>
              <a:p>
                <a:r>
                  <a:rPr lang="en-US" sz="1400" dirty="0" err="1"/>
                  <a:t>g</a:t>
                </a:r>
                <a:r>
                  <a:rPr lang="en-US" sz="1400" baseline="-25000" dirty="0" err="1"/>
                  <a:t>peak</a:t>
                </a:r>
                <a:r>
                  <a:rPr lang="en-US" sz="1400" dirty="0"/>
                  <a:t> : conductance peak (max value)</a:t>
                </a:r>
              </a:p>
              <a:p>
                <a:r>
                  <a:rPr lang="en-US" sz="1400" dirty="0"/>
                  <a:t>N : normalization value	</a:t>
                </a:r>
              </a:p>
            </p:txBody>
          </p:sp>
        </mc:Choice>
        <mc:Fallback xmlns="">
          <p:sp>
            <p:nvSpPr>
              <p:cNvPr id="20" name="Subtitle 1">
                <a:extLst>
                  <a:ext uri="{FF2B5EF4-FFF2-40B4-BE49-F238E27FC236}">
                    <a16:creationId xmlns:a16="http://schemas.microsoft.com/office/drawing/2014/main" id="{4FF2B195-C555-5F45-9394-1C0914F4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485" y="3121780"/>
                <a:ext cx="3264037" cy="3263971"/>
              </a:xfrm>
              <a:prstGeom prst="rect">
                <a:avLst/>
              </a:prstGeom>
              <a:blipFill>
                <a:blip r:embed="rId5"/>
                <a:stretch>
                  <a:fillRect l="-388" t="-1158" b="-308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brir llave 21">
            <a:extLst>
              <a:ext uri="{FF2B5EF4-FFF2-40B4-BE49-F238E27FC236}">
                <a16:creationId xmlns:a16="http://schemas.microsoft.com/office/drawing/2014/main" id="{04587EEA-D989-1746-9B69-1475456026CD}"/>
              </a:ext>
            </a:extLst>
          </p:cNvPr>
          <p:cNvSpPr/>
          <p:nvPr/>
        </p:nvSpPr>
        <p:spPr>
          <a:xfrm rot="16200000">
            <a:off x="3086422" y="5703118"/>
            <a:ext cx="66064" cy="44323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43E05DE9-19C9-AE47-A58E-9AE79CFA8C78}"/>
                  </a:ext>
                </a:extLst>
              </p:cNvPr>
              <p:cNvSpPr txBox="1"/>
              <p:nvPr/>
            </p:nvSpPr>
            <p:spPr>
              <a:xfrm>
                <a:off x="2845284" y="6004171"/>
                <a:ext cx="7939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Rise </a:t>
                </a:r>
              </a:p>
              <a:p>
                <a:r>
                  <a:rPr lang="en-US" sz="1100" dirty="0"/>
                  <a:t>of </a:t>
                </a:r>
                <a14:m>
                  <m:oMath xmlns:m="http://schemas.openxmlformats.org/officeDocument/2006/math">
                    <m:r>
                      <a:rPr lang="en-US" sz="11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100" i="1" baseline="-25000" dirty="0">
                        <a:latin typeface="Cambria Math" panose="02040503050406030204" pitchFamily="18" charset="0"/>
                      </a:rPr>
                      <m:t>𝑠𝑦𝑛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43E05DE9-19C9-AE47-A58E-9AE79CFA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84" y="6004171"/>
                <a:ext cx="793942" cy="430887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brir llave 24">
            <a:extLst>
              <a:ext uri="{FF2B5EF4-FFF2-40B4-BE49-F238E27FC236}">
                <a16:creationId xmlns:a16="http://schemas.microsoft.com/office/drawing/2014/main" id="{E894A4AC-2ACE-5242-8CFF-C803E0C79732}"/>
              </a:ext>
            </a:extLst>
          </p:cNvPr>
          <p:cNvSpPr/>
          <p:nvPr/>
        </p:nvSpPr>
        <p:spPr>
          <a:xfrm rot="16200000">
            <a:off x="3609272" y="5703118"/>
            <a:ext cx="66064" cy="44323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n 26" descr="Pizarra&#10;&#10;Descripción generada automáticamente con confianza media">
            <a:extLst>
              <a:ext uri="{FF2B5EF4-FFF2-40B4-BE49-F238E27FC236}">
                <a16:creationId xmlns:a16="http://schemas.microsoft.com/office/drawing/2014/main" id="{40C19A90-DA0A-7440-AE73-8FB0D7976D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12" y="5498124"/>
            <a:ext cx="1479933" cy="919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176DBF4-F0E8-EF42-A61A-C23BD90D74D9}"/>
                  </a:ext>
                </a:extLst>
              </p:cNvPr>
              <p:cNvSpPr txBox="1"/>
              <p:nvPr/>
            </p:nvSpPr>
            <p:spPr>
              <a:xfrm>
                <a:off x="3399322" y="6004171"/>
                <a:ext cx="7939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Decay </a:t>
                </a:r>
              </a:p>
              <a:p>
                <a:r>
                  <a:rPr lang="en-US" sz="1100" dirty="0"/>
                  <a:t>of </a:t>
                </a:r>
                <a14:m>
                  <m:oMath xmlns:m="http://schemas.openxmlformats.org/officeDocument/2006/math">
                    <m:r>
                      <a:rPr lang="en-US" sz="11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100" i="1" baseline="-25000" dirty="0">
                        <a:latin typeface="Cambria Math" panose="02040503050406030204" pitchFamily="18" charset="0"/>
                      </a:rPr>
                      <m:t>𝑠𝑦𝑛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176DBF4-F0E8-EF42-A61A-C23BD90D7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22" y="6004171"/>
                <a:ext cx="793942" cy="430887"/>
              </a:xfrm>
              <a:prstGeom prst="rect">
                <a:avLst/>
              </a:prstGeom>
              <a:blipFill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agen 29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4B73A0-9E30-1346-995B-82C13CE8CE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93" y="6130262"/>
            <a:ext cx="861853" cy="554703"/>
          </a:xfrm>
          <a:prstGeom prst="rect">
            <a:avLst/>
          </a:prstGeom>
        </p:spPr>
      </p:pic>
      <p:pic>
        <p:nvPicPr>
          <p:cNvPr id="32" name="Imagen 31" descr="Imagen que contiene Icono&#10;&#10;Descripción generada automáticamente">
            <a:extLst>
              <a:ext uri="{FF2B5EF4-FFF2-40B4-BE49-F238E27FC236}">
                <a16:creationId xmlns:a16="http://schemas.microsoft.com/office/drawing/2014/main" id="{956960E9-4ED8-854A-9C73-F04320F3F3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5" y="6112203"/>
            <a:ext cx="1084444" cy="6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978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 err="1">
                <a:solidFill>
                  <a:srgbClr val="FFFFFF"/>
                </a:solidFill>
                <a:latin typeface="DIN"/>
              </a:rPr>
              <a:t>Rall’s</a:t>
            </a:r>
            <a:r>
              <a:rPr lang="en-US" sz="3600" spc="-1" dirty="0">
                <a:solidFill>
                  <a:srgbClr val="FFFFFF"/>
                </a:solidFill>
                <a:latin typeface="DIN"/>
              </a:rPr>
              <a:t> cable model</a:t>
            </a:r>
            <a:endParaRPr lang="en-US" sz="36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348382" y="1126747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VOY POR AQUI DE LA PARTE DE IDAN SEGEV</a:t>
            </a:r>
          </a:p>
          <a:p>
            <a:pPr lvl="1"/>
            <a:r>
              <a:rPr lang="en-US" sz="1400" dirty="0" err="1"/>
              <a:t>Después</a:t>
            </a:r>
            <a:r>
              <a:rPr lang="en-US" sz="1400" dirty="0"/>
              <a:t> de </a:t>
            </a:r>
            <a:r>
              <a:rPr lang="en-US" sz="1400" dirty="0" err="1"/>
              <a:t>esto</a:t>
            </a:r>
            <a:r>
              <a:rPr lang="en-US" sz="1400" dirty="0"/>
              <a:t>, pasar al 4.2 (modeling synaptic…) para la </a:t>
            </a:r>
            <a:r>
              <a:rPr lang="en-US" sz="1400" dirty="0" err="1"/>
              <a:t>parte</a:t>
            </a:r>
            <a:r>
              <a:rPr lang="en-US" sz="1400" dirty="0"/>
              <a:t> de Srikanth</a:t>
            </a:r>
          </a:p>
        </p:txBody>
      </p:sp>
    </p:spTree>
    <p:extLst>
      <p:ext uri="{BB962C8B-B14F-4D97-AF65-F5344CB8AC3E}">
        <p14:creationId xmlns:p14="http://schemas.microsoft.com/office/powerpoint/2010/main" val="19238504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28489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FFFFFF"/>
                </a:solidFill>
                <a:latin typeface="DIN"/>
              </a:rPr>
              <a:t>Hippocampus</a:t>
            </a:r>
            <a:endParaRPr lang="en-US" sz="36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6522B541-E299-C34E-9FFF-28EDAB21A425}"/>
              </a:ext>
            </a:extLst>
          </p:cNvPr>
          <p:cNvSpPr txBox="1">
            <a:spLocks/>
          </p:cNvSpPr>
          <p:nvPr/>
        </p:nvSpPr>
        <p:spPr>
          <a:xfrm>
            <a:off x="348382" y="1126747"/>
            <a:ext cx="8447236" cy="53134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Lección</a:t>
            </a:r>
            <a:r>
              <a:rPr lang="en-US" sz="2000" dirty="0"/>
              <a:t> del </a:t>
            </a:r>
            <a:r>
              <a:rPr lang="en-US" sz="2000" dirty="0" err="1"/>
              <a:t>curso</a:t>
            </a:r>
            <a:r>
              <a:rPr lang="en-US" sz="2000" dirty="0"/>
              <a:t> 5 (</a:t>
            </a:r>
            <a:r>
              <a:rPr lang="en-US" sz="2000" dirty="0" err="1"/>
              <a:t>hipocampo</a:t>
            </a:r>
            <a:r>
              <a:rPr lang="en-US" sz="2000" dirty="0"/>
              <a:t>): 4.2.1</a:t>
            </a:r>
          </a:p>
          <a:p>
            <a:pPr lvl="1"/>
            <a:r>
              <a:rPr lang="en-US" sz="1000" dirty="0" err="1"/>
              <a:t>Tenerla</a:t>
            </a:r>
            <a:r>
              <a:rPr lang="en-US" sz="1000" dirty="0"/>
              <a:t> </a:t>
            </a:r>
            <a:r>
              <a:rPr lang="en-US" sz="1000" dirty="0" err="1"/>
              <a:t>en</a:t>
            </a:r>
            <a:r>
              <a:rPr lang="en-US" sz="1000" dirty="0"/>
              <a:t> </a:t>
            </a:r>
            <a:r>
              <a:rPr lang="en-US" sz="1000" dirty="0" err="1"/>
              <a:t>cuenta</a:t>
            </a:r>
            <a:r>
              <a:rPr lang="en-US" sz="1000" dirty="0"/>
              <a:t> para </a:t>
            </a:r>
            <a:r>
              <a:rPr lang="en-US" sz="1000" dirty="0" err="1"/>
              <a:t>más</a:t>
            </a:r>
            <a:r>
              <a:rPr lang="en-US" sz="1000" dirty="0"/>
              <a:t> Adelante </a:t>
            </a:r>
            <a:r>
              <a:rPr lang="en-US" sz="1000" dirty="0" err="1"/>
              <a:t>cuando</a:t>
            </a:r>
            <a:r>
              <a:rPr lang="en-US" sz="1000" dirty="0"/>
              <a:t> </a:t>
            </a:r>
            <a:r>
              <a:rPr lang="en-US" sz="1000" dirty="0" err="1"/>
              <a:t>avance</a:t>
            </a:r>
            <a:r>
              <a:rPr lang="en-US" sz="1000" dirty="0"/>
              <a:t> </a:t>
            </a:r>
            <a:r>
              <a:rPr lang="en-US" sz="1000" dirty="0" err="1"/>
              <a:t>ya</a:t>
            </a:r>
            <a:r>
              <a:rPr lang="en-US" sz="1000" dirty="0"/>
              <a:t> que </a:t>
            </a:r>
            <a:r>
              <a:rPr lang="en-US" sz="1000" dirty="0" err="1"/>
              <a:t>aquí</a:t>
            </a:r>
            <a:r>
              <a:rPr lang="en-US" sz="1000" dirty="0"/>
              <a:t> da </a:t>
            </a:r>
            <a:r>
              <a:rPr lang="en-US" sz="1000" dirty="0" err="1"/>
              <a:t>diferentes</a:t>
            </a:r>
            <a:r>
              <a:rPr lang="en-US" sz="1000" dirty="0"/>
              <a:t> </a:t>
            </a:r>
            <a:r>
              <a:rPr lang="en-US" sz="1000" dirty="0" err="1"/>
              <a:t>ecuaciones</a:t>
            </a:r>
            <a:r>
              <a:rPr lang="en-US" sz="1000" dirty="0"/>
              <a:t> de </a:t>
            </a:r>
            <a:r>
              <a:rPr lang="en-US" sz="1000" dirty="0" err="1"/>
              <a:t>modelos</a:t>
            </a:r>
            <a:r>
              <a:rPr lang="en-US" sz="1000" dirty="0"/>
              <a:t> </a:t>
            </a:r>
            <a:r>
              <a:rPr lang="en-US" sz="1000" dirty="0" err="1"/>
              <a:t>según</a:t>
            </a:r>
            <a:r>
              <a:rPr lang="en-US" sz="1000" dirty="0"/>
              <a:t> </a:t>
            </a:r>
            <a:r>
              <a:rPr lang="en-US" sz="1000"/>
              <a:t>resolución</a:t>
            </a:r>
            <a:endParaRPr lang="en-US" sz="1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CC2348-F4AD-D54E-8A3C-B6D8FAE5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72" y="1715126"/>
            <a:ext cx="5668648" cy="49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1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DIN"/>
              </a:rPr>
              <a:t>Membrane potential</a:t>
            </a:r>
            <a:endParaRPr lang="en-US" sz="4000" b="0" strike="noStrike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5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837982" y="1082862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E573C9-600A-E048-8628-211A9ABFB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97" y="1025661"/>
            <a:ext cx="3850005" cy="2505405"/>
          </a:xfrm>
          <a:prstGeom prst="rect">
            <a:avLst/>
          </a:prstGeom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7AD01F1E-1951-254F-9B65-DED813B97D67}"/>
              </a:ext>
            </a:extLst>
          </p:cNvPr>
          <p:cNvSpPr txBox="1">
            <a:spLocks/>
          </p:cNvSpPr>
          <p:nvPr/>
        </p:nvSpPr>
        <p:spPr>
          <a:xfrm>
            <a:off x="886053" y="3794832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Each side is </a:t>
            </a:r>
            <a:r>
              <a:rPr lang="en-US" sz="2000" b="1" dirty="0"/>
              <a:t>electroneutral</a:t>
            </a:r>
            <a:r>
              <a:rPr lang="en-US" sz="2000" dirty="0"/>
              <a:t>: no net charge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imbalance</a:t>
            </a:r>
            <a:r>
              <a:rPr lang="en-US" sz="2000" dirty="0"/>
              <a:t> between extra and intra concentrations generates an electrical potential -&gt; membrane potential</a:t>
            </a:r>
          </a:p>
          <a:p>
            <a:r>
              <a:rPr lang="en-US" sz="2000" dirty="0"/>
              <a:t>It is considered from the </a:t>
            </a:r>
            <a:r>
              <a:rPr lang="en-US" sz="2000" b="1" dirty="0"/>
              <a:t>intracellular perspective</a:t>
            </a:r>
            <a:endParaRPr lang="en-US" sz="2000" dirty="0"/>
          </a:p>
          <a:p>
            <a:pPr lvl="1"/>
            <a:r>
              <a:rPr lang="en-US" sz="2000" dirty="0"/>
              <a:t>If the intracellular is more negative, the potential is negative</a:t>
            </a:r>
          </a:p>
          <a:p>
            <a:r>
              <a:rPr lang="en-US" sz="2000" dirty="0"/>
              <a:t>This potential </a:t>
            </a:r>
            <a:r>
              <a:rPr lang="en-US" sz="2000" b="1" dirty="0"/>
              <a:t>changes</a:t>
            </a:r>
            <a:r>
              <a:rPr lang="en-US" sz="2000" dirty="0"/>
              <a:t> due to the </a:t>
            </a:r>
            <a:r>
              <a:rPr lang="en-US" sz="2000" b="1" dirty="0"/>
              <a:t>movement of ions </a:t>
            </a:r>
            <a:r>
              <a:rPr lang="en-US" sz="2000" dirty="0"/>
              <a:t>through the membrane using </a:t>
            </a:r>
            <a:r>
              <a:rPr lang="en-US" sz="2000" b="1" dirty="0"/>
              <a:t>passive</a:t>
            </a:r>
            <a:r>
              <a:rPr lang="en-US" sz="2000" dirty="0"/>
              <a:t> </a:t>
            </a:r>
            <a:r>
              <a:rPr lang="en-US" sz="2000" b="1" dirty="0"/>
              <a:t>ion channels </a:t>
            </a:r>
            <a:r>
              <a:rPr lang="en-US" sz="2000" dirty="0"/>
              <a:t>(</a:t>
            </a:r>
            <a:r>
              <a:rPr lang="en-US" sz="2000" b="1" dirty="0"/>
              <a:t>leaking channels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11404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11280" y="4286160"/>
            <a:ext cx="7921440" cy="3780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cap="small" spc="-1">
                <a:solidFill>
                  <a:srgbClr val="000000"/>
                </a:solidFill>
                <a:latin typeface="DIN"/>
              </a:rPr>
              <a:t>Questions and Discussion</a:t>
            </a:r>
            <a:endParaRPr lang="es-ES"/>
          </a:p>
        </p:txBody>
      </p:sp>
      <p:sp>
        <p:nvSpPr>
          <p:cNvPr id="96" name="TextShape 2"/>
          <p:cNvSpPr txBox="1"/>
          <p:nvPr/>
        </p:nvSpPr>
        <p:spPr>
          <a:xfrm>
            <a:off x="611280" y="2194200"/>
            <a:ext cx="7921440" cy="18478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2E3F7F"/>
            </a:solidFill>
          </a:ln>
        </p:spPr>
        <p:txBody>
          <a:bodyPr lIns="91440" tIns="45720" rIns="91440" bIns="4572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cap="small" spc="-1" dirty="0">
                <a:solidFill>
                  <a:srgbClr val="000000"/>
                </a:solidFill>
                <a:latin typeface="Ink Free"/>
              </a:rPr>
              <a:t>Thank you!</a:t>
            </a:r>
          </a:p>
        </p:txBody>
      </p:sp>
      <p:pic>
        <p:nvPicPr>
          <p:cNvPr id="98" name="Picture 16"/>
          <p:cNvPicPr/>
          <p:nvPr/>
        </p:nvPicPr>
        <p:blipFill>
          <a:blip r:embed="rId3"/>
          <a:stretch/>
        </p:blipFill>
        <p:spPr>
          <a:xfrm>
            <a:off x="611280" y="5659920"/>
            <a:ext cx="1085400" cy="3978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TextShape 3">
            <a:extLst>
              <a:ext uri="{FF2B5EF4-FFF2-40B4-BE49-F238E27FC236}">
                <a16:creationId xmlns:a16="http://schemas.microsoft.com/office/drawing/2014/main" id="{A9B11F1F-0C9B-45B0-8F2E-171078FF5E6A}"/>
              </a:ext>
            </a:extLst>
          </p:cNvPr>
          <p:cNvSpPr txBox="1"/>
          <p:nvPr/>
        </p:nvSpPr>
        <p:spPr>
          <a:xfrm>
            <a:off x="1754280" y="5384520"/>
            <a:ext cx="4732920" cy="397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b="0" strike="noStrike" spc="-1" dirty="0">
                <a:solidFill>
                  <a:srgbClr val="000000"/>
                </a:solidFill>
                <a:latin typeface="Lato"/>
              </a:rPr>
              <a:t>Speaker: Sergio López Bernal</a:t>
            </a:r>
          </a:p>
        </p:txBody>
      </p:sp>
    </p:spTree>
    <p:extLst>
      <p:ext uri="{BB962C8B-B14F-4D97-AF65-F5344CB8AC3E}">
        <p14:creationId xmlns:p14="http://schemas.microsoft.com/office/powerpoint/2010/main" val="350264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Membrane potential</a:t>
            </a:r>
            <a:endParaRPr lang="en-US" sz="40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6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257908" y="890954"/>
            <a:ext cx="8659446" cy="5443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Relevant concepts:</a:t>
            </a:r>
          </a:p>
          <a:p>
            <a:pPr lvl="1"/>
            <a:r>
              <a:rPr lang="en-GB" sz="2000" b="1" dirty="0"/>
              <a:t>Membrane potential</a:t>
            </a:r>
            <a:r>
              <a:rPr lang="en-GB" sz="2000" dirty="0"/>
              <a:t>: electrical potential measured across the membrane (in vs out)</a:t>
            </a:r>
          </a:p>
          <a:p>
            <a:pPr lvl="1"/>
            <a:r>
              <a:rPr lang="en-GB" sz="2000" b="1" dirty="0"/>
              <a:t>Resting potential</a:t>
            </a:r>
            <a:r>
              <a:rPr lang="en-GB" sz="2000" dirty="0"/>
              <a:t>: measured membrane potential for a cell that is at rest (typically around -65 mV)</a:t>
            </a:r>
          </a:p>
          <a:p>
            <a:pPr lvl="1"/>
            <a:r>
              <a:rPr lang="en-GB" sz="2000" b="1" dirty="0"/>
              <a:t>Equilibrium potential</a:t>
            </a:r>
            <a:r>
              <a:rPr lang="en-GB" sz="2000" dirty="0"/>
              <a:t>: membrane potential where electrostatic and diffusional forces exactly balance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Forces affecting membrane potential:</a:t>
            </a:r>
          </a:p>
          <a:p>
            <a:pPr lvl="1"/>
            <a:r>
              <a:rPr lang="en-US" sz="2000" b="1" dirty="0"/>
              <a:t>Diffusion</a:t>
            </a:r>
            <a:r>
              <a:rPr lang="en-US" sz="2000" dirty="0"/>
              <a:t>: passive movement of ions from high concentrations to low concentrations across the membrane</a:t>
            </a:r>
            <a:endParaRPr lang="en-GB" sz="2000" dirty="0"/>
          </a:p>
          <a:p>
            <a:pPr lvl="1"/>
            <a:r>
              <a:rPr lang="en-GB" sz="2000" b="1" dirty="0"/>
              <a:t>Electrostatics</a:t>
            </a:r>
            <a:r>
              <a:rPr lang="en-GB" sz="2000" dirty="0"/>
              <a:t>: since the membrane acts as a capacitor, the charges tend to balance between intra and extracellular spaces</a:t>
            </a:r>
          </a:p>
          <a:p>
            <a:pPr lvl="2"/>
            <a:r>
              <a:rPr lang="en-GB" sz="1800" dirty="0"/>
              <a:t>Electrostatic force &gt;&gt; diffusional force</a:t>
            </a:r>
          </a:p>
          <a:p>
            <a:r>
              <a:rPr lang="en-GB" sz="2600" dirty="0"/>
              <a:t>It generates a driving force:</a:t>
            </a:r>
          </a:p>
          <a:p>
            <a:pPr lvl="1"/>
            <a:r>
              <a:rPr lang="en-GB" sz="2200" dirty="0"/>
              <a:t>How hard a given ion is getting pushed across the membrane</a:t>
            </a:r>
          </a:p>
        </p:txBody>
      </p:sp>
    </p:spTree>
    <p:extLst>
      <p:ext uri="{BB962C8B-B14F-4D97-AF65-F5344CB8AC3E}">
        <p14:creationId xmlns:p14="http://schemas.microsoft.com/office/powerpoint/2010/main" val="1462400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Nernst equation</a:t>
            </a:r>
            <a:endParaRPr lang="en-US" sz="40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7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517551" y="996893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Individual potential of an ion at equilibrium</a:t>
            </a:r>
            <a:endParaRPr lang="en-US" sz="2400" dirty="0">
              <a:sym typeface="Wingdings" pitchFamily="2" charset="2"/>
            </a:endParaRPr>
          </a:p>
          <a:p>
            <a:pPr lvl="1"/>
            <a:r>
              <a:rPr lang="en-US" sz="2000" dirty="0">
                <a:sym typeface="Wingdings" pitchFamily="2" charset="2"/>
              </a:rPr>
              <a:t>When electrostatic and diffusional forces are in balance</a:t>
            </a:r>
          </a:p>
          <a:p>
            <a:pPr lvl="1"/>
            <a:r>
              <a:rPr lang="en-US" sz="2000" dirty="0">
                <a:sym typeface="Wingdings" pitchFamily="2" charset="2"/>
              </a:rPr>
              <a:t>Calculated using the Nernst equation:</a:t>
            </a: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r>
              <a:rPr lang="en-US" sz="2000" dirty="0">
                <a:sym typeface="Wingdings" pitchFamily="2" charset="2"/>
              </a:rPr>
              <a:t>Nernst potentials:</a:t>
            </a:r>
          </a:p>
          <a:p>
            <a:pPr lvl="2"/>
            <a:r>
              <a:rPr lang="en-US" sz="1600" dirty="0">
                <a:sym typeface="Wingdings" pitchFamily="2" charset="2"/>
              </a:rPr>
              <a:t>K</a:t>
            </a:r>
            <a:r>
              <a:rPr lang="en-US" sz="1600" baseline="30000" dirty="0">
                <a:sym typeface="Wingdings" pitchFamily="2" charset="2"/>
              </a:rPr>
              <a:t>+</a:t>
            </a:r>
            <a:r>
              <a:rPr lang="en-US" sz="1600" dirty="0">
                <a:sym typeface="Wingdings" pitchFamily="2" charset="2"/>
              </a:rPr>
              <a:t>: - 80 mV		Cl</a:t>
            </a:r>
            <a:r>
              <a:rPr lang="en-US" sz="1600" baseline="30000" dirty="0">
                <a:sym typeface="Wingdings" pitchFamily="2" charset="2"/>
              </a:rPr>
              <a:t>-</a:t>
            </a:r>
            <a:r>
              <a:rPr lang="en-US" sz="1600" dirty="0">
                <a:sym typeface="Wingdings" pitchFamily="2" charset="2"/>
              </a:rPr>
              <a:t>: -70 mV</a:t>
            </a:r>
          </a:p>
          <a:p>
            <a:pPr lvl="2"/>
            <a:r>
              <a:rPr lang="en-US" sz="1600" dirty="0">
                <a:sym typeface="Wingdings" pitchFamily="2" charset="2"/>
              </a:rPr>
              <a:t>Na</a:t>
            </a:r>
            <a:r>
              <a:rPr lang="en-US" sz="1600" baseline="30000" dirty="0">
                <a:sym typeface="Wingdings" pitchFamily="2" charset="2"/>
              </a:rPr>
              <a:t>+</a:t>
            </a:r>
            <a:r>
              <a:rPr lang="en-US" sz="1600" dirty="0">
                <a:sym typeface="Wingdings" pitchFamily="2" charset="2"/>
              </a:rPr>
              <a:t>: 90 mV		Ca</a:t>
            </a:r>
            <a:r>
              <a:rPr lang="en-US" sz="1600" baseline="30000" dirty="0">
                <a:sym typeface="Wingdings" pitchFamily="2" charset="2"/>
              </a:rPr>
              <a:t>+2</a:t>
            </a:r>
            <a:r>
              <a:rPr lang="en-US" sz="1600" dirty="0">
                <a:sym typeface="Wingdings" pitchFamily="2" charset="2"/>
              </a:rPr>
              <a:t>: 123 mV</a:t>
            </a:r>
          </a:p>
          <a:p>
            <a:pPr lvl="1"/>
            <a:endParaRPr lang="en-U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3AA0B1-7146-6648-9480-A33A91F8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16" y="3033813"/>
            <a:ext cx="3920038" cy="1163047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0176A95-23B0-CF4B-A3CC-E3DF27E7CF98}"/>
              </a:ext>
            </a:extLst>
          </p:cNvPr>
          <p:cNvCxnSpPr>
            <a:cxnSpLocks/>
          </p:cNvCxnSpPr>
          <p:nvPr/>
        </p:nvCxnSpPr>
        <p:spPr>
          <a:xfrm>
            <a:off x="1942363" y="2680330"/>
            <a:ext cx="1211384" cy="4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217BE3A-E346-904E-A5CA-9E7FE0C5D4F4}"/>
              </a:ext>
            </a:extLst>
          </p:cNvPr>
          <p:cNvSpPr txBox="1"/>
          <p:nvPr/>
        </p:nvSpPr>
        <p:spPr>
          <a:xfrm>
            <a:off x="343877" y="229725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Universal gas constant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E9966B2-F99E-CE47-808B-664C15A9DF42}"/>
              </a:ext>
            </a:extLst>
          </p:cNvPr>
          <p:cNvSpPr txBox="1"/>
          <p:nvPr/>
        </p:nvSpPr>
        <p:spPr>
          <a:xfrm>
            <a:off x="3434233" y="2297259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temperature (ºK)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814E6D0-26D8-E74F-8741-F8C799F73CC1}"/>
              </a:ext>
            </a:extLst>
          </p:cNvPr>
          <p:cNvCxnSpPr>
            <a:cxnSpLocks/>
          </p:cNvCxnSpPr>
          <p:nvPr/>
        </p:nvCxnSpPr>
        <p:spPr>
          <a:xfrm flipH="1">
            <a:off x="3524800" y="2685014"/>
            <a:ext cx="1053759" cy="42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F81D8F3-081B-9248-9DF5-B3D303C26099}"/>
              </a:ext>
            </a:extLst>
          </p:cNvPr>
          <p:cNvCxnSpPr>
            <a:cxnSpLocks/>
          </p:cNvCxnSpPr>
          <p:nvPr/>
        </p:nvCxnSpPr>
        <p:spPr>
          <a:xfrm flipH="1">
            <a:off x="5221362" y="3159402"/>
            <a:ext cx="1074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571F5DC-AC3B-B441-AE8D-68093CBDFD87}"/>
              </a:ext>
            </a:extLst>
          </p:cNvPr>
          <p:cNvSpPr txBox="1"/>
          <p:nvPr/>
        </p:nvSpPr>
        <p:spPr>
          <a:xfrm>
            <a:off x="6334522" y="2836236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Extracellular</a:t>
            </a:r>
          </a:p>
          <a:p>
            <a:r>
              <a:rPr lang="en-US" dirty="0"/>
              <a:t>concentration (mM)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703067E-7462-CC47-BFFE-6A3E94D0E7A6}"/>
              </a:ext>
            </a:extLst>
          </p:cNvPr>
          <p:cNvSpPr txBox="1"/>
          <p:nvPr/>
        </p:nvSpPr>
        <p:spPr>
          <a:xfrm>
            <a:off x="6334522" y="3622731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Intracellular</a:t>
            </a:r>
          </a:p>
          <a:p>
            <a:r>
              <a:rPr lang="en-US" dirty="0"/>
              <a:t>concentration (mM)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AB2734D-4BAE-F74D-81BF-C55182D5AB5F}"/>
              </a:ext>
            </a:extLst>
          </p:cNvPr>
          <p:cNvCxnSpPr>
            <a:cxnSpLocks/>
          </p:cNvCxnSpPr>
          <p:nvPr/>
        </p:nvCxnSpPr>
        <p:spPr>
          <a:xfrm flipH="1">
            <a:off x="5211255" y="3824188"/>
            <a:ext cx="1085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6FD2BCC-288A-0F4A-B364-5FE40BACD237}"/>
              </a:ext>
            </a:extLst>
          </p:cNvPr>
          <p:cNvCxnSpPr>
            <a:cxnSpLocks/>
          </p:cNvCxnSpPr>
          <p:nvPr/>
        </p:nvCxnSpPr>
        <p:spPr>
          <a:xfrm flipV="1">
            <a:off x="1047262" y="3554915"/>
            <a:ext cx="1108917" cy="40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1D0129B-638F-4C41-804A-07705743D828}"/>
              </a:ext>
            </a:extLst>
          </p:cNvPr>
          <p:cNvSpPr txBox="1"/>
          <p:nvPr/>
        </p:nvSpPr>
        <p:spPr>
          <a:xfrm>
            <a:off x="416279" y="4067097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Nernst</a:t>
            </a:r>
          </a:p>
          <a:p>
            <a:r>
              <a:rPr lang="en-US" dirty="0"/>
              <a:t>potential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E980AF6-B0CB-B047-9B08-B31F0FE82051}"/>
              </a:ext>
            </a:extLst>
          </p:cNvPr>
          <p:cNvSpPr txBox="1"/>
          <p:nvPr/>
        </p:nvSpPr>
        <p:spPr>
          <a:xfrm>
            <a:off x="3650405" y="4344096"/>
            <a:ext cx="214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Faraday’s constant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094D087-B686-F74A-A3A9-299EB78E3F16}"/>
              </a:ext>
            </a:extLst>
          </p:cNvPr>
          <p:cNvSpPr txBox="1"/>
          <p:nvPr/>
        </p:nvSpPr>
        <p:spPr>
          <a:xfrm>
            <a:off x="2114648" y="4344599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Ion valence</a:t>
            </a:r>
            <a:br>
              <a:rPr lang="en-US" dirty="0"/>
            </a:br>
            <a:r>
              <a:rPr lang="en-US" dirty="0"/>
              <a:t>(charge)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CF8518E-56D8-C749-902A-534DF8CD6F05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2796886" y="3970551"/>
            <a:ext cx="344248" cy="37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1FBBDDE3-7256-0242-9253-809893C18C75}"/>
              </a:ext>
            </a:extLst>
          </p:cNvPr>
          <p:cNvCxnSpPr>
            <a:cxnSpLocks/>
          </p:cNvCxnSpPr>
          <p:nvPr/>
        </p:nvCxnSpPr>
        <p:spPr>
          <a:xfrm flipH="1" flipV="1">
            <a:off x="3565961" y="3966957"/>
            <a:ext cx="595401" cy="42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1140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GHK equation</a:t>
            </a:r>
            <a:endParaRPr lang="en-US" sz="40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8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517551" y="996893"/>
            <a:ext cx="7815687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Used to calculate a more realistic membrane potential</a:t>
            </a:r>
          </a:p>
          <a:p>
            <a:r>
              <a:rPr lang="en-US" sz="2400" dirty="0">
                <a:sym typeface="Wingdings" pitchFamily="2" charset="2"/>
              </a:rPr>
              <a:t>Extension of the Nernst equation for multiple ions</a:t>
            </a:r>
          </a:p>
          <a:p>
            <a:r>
              <a:rPr lang="en-US" sz="2400" b="1" dirty="0">
                <a:sym typeface="Wingdings" pitchFamily="2" charset="2"/>
              </a:rPr>
              <a:t>Permeability</a:t>
            </a:r>
            <a:r>
              <a:rPr lang="en-US" sz="2400" dirty="0">
                <a:sym typeface="Wingdings" pitchFamily="2" charset="2"/>
              </a:rPr>
              <a:t>: ease with which ions can pass through the membrane across channels.</a:t>
            </a:r>
          </a:p>
          <a:p>
            <a:pPr lvl="1"/>
            <a:r>
              <a:rPr lang="en-US" sz="2000" dirty="0">
                <a:sym typeface="Wingdings" pitchFamily="2" charset="2"/>
              </a:rPr>
              <a:t>High permeability can be produced by:</a:t>
            </a:r>
          </a:p>
          <a:p>
            <a:pPr lvl="2"/>
            <a:r>
              <a:rPr lang="en-US" sz="1600" dirty="0">
                <a:sym typeface="Wingdings" pitchFamily="2" charset="2"/>
              </a:rPr>
              <a:t>More channels</a:t>
            </a:r>
          </a:p>
          <a:p>
            <a:pPr lvl="2"/>
            <a:r>
              <a:rPr lang="en-US" sz="1600" dirty="0">
                <a:sym typeface="Wingdings" pitchFamily="2" charset="2"/>
              </a:rPr>
              <a:t>Channels allowing ions to travel more easily</a:t>
            </a:r>
          </a:p>
          <a:p>
            <a:endParaRPr lang="en-US" sz="2400" dirty="0">
              <a:sym typeface="Wingdings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61DCFD-6191-9D46-9608-B80EEEA4E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31" y="4043616"/>
            <a:ext cx="6394126" cy="1103872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1AB9BF4-69FB-1541-9DF6-B754EA99EE50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3634154" y="5173545"/>
            <a:ext cx="1664489" cy="50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DC76E50-1312-B84D-B404-ADB32D7EEE9A}"/>
              </a:ext>
            </a:extLst>
          </p:cNvPr>
          <p:cNvSpPr txBox="1"/>
          <p:nvPr/>
        </p:nvSpPr>
        <p:spPr>
          <a:xfrm>
            <a:off x="3964463" y="5682217"/>
            <a:ext cx="26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Permeability coefficients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179F70E-C82C-0145-A40C-2FC77BAC79FF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4790831" y="5163832"/>
            <a:ext cx="507812" cy="518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D125858B-A55B-DC47-818F-D7D6CB050A43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298643" y="5147488"/>
            <a:ext cx="1080273" cy="53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157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36080" y="136440"/>
            <a:ext cx="7350840" cy="516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FFFFFF"/>
                </a:solidFill>
                <a:latin typeface="DIN"/>
              </a:rPr>
              <a:t>Passive membrane properties</a:t>
            </a:r>
            <a:endParaRPr lang="en-US" sz="4000" spc="-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259840" y="6492960"/>
            <a:ext cx="883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A8BD214-18F2-4BA6-94AA-0B4EEABDEA13}" type="slidenum">
              <a:rPr lang="en-US" sz="1600" b="0" strike="noStrike" spc="-1">
                <a:solidFill>
                  <a:srgbClr val="8B8B8B"/>
                </a:solidFill>
                <a:latin typeface="Lato"/>
              </a:rPr>
              <a:t>9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44E7378-4EFA-49C6-94A9-E11663D14E33}"/>
              </a:ext>
            </a:extLst>
          </p:cNvPr>
          <p:cNvSpPr txBox="1">
            <a:spLocks/>
          </p:cNvSpPr>
          <p:nvPr/>
        </p:nvSpPr>
        <p:spPr>
          <a:xfrm>
            <a:off x="200470" y="877074"/>
            <a:ext cx="8743059" cy="525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Resistance</a:t>
            </a:r>
          </a:p>
          <a:p>
            <a:pPr lvl="1"/>
            <a:r>
              <a:rPr lang="en-US" sz="2000" b="1" dirty="0"/>
              <a:t>Opposition of flow </a:t>
            </a:r>
            <a:r>
              <a:rPr lang="en-US" sz="2000" dirty="0"/>
              <a:t>through a particular conductor</a:t>
            </a:r>
          </a:p>
          <a:p>
            <a:pPr lvl="1"/>
            <a:r>
              <a:rPr lang="en-US" sz="2000" dirty="0">
                <a:sym typeface="Wingdings" pitchFamily="2" charset="2"/>
              </a:rPr>
              <a:t>It is </a:t>
            </a:r>
            <a:r>
              <a:rPr lang="en-US" sz="2000" b="1" dirty="0">
                <a:sym typeface="Wingdings" pitchFamily="2" charset="2"/>
              </a:rPr>
              <a:t>inversely proportional to conductance</a:t>
            </a:r>
          </a:p>
          <a:p>
            <a:pPr lvl="1"/>
            <a:r>
              <a:rPr lang="en-US" sz="2000" dirty="0">
                <a:sym typeface="Wingdings" pitchFamily="2" charset="2"/>
              </a:rPr>
              <a:t>Each kind of ion channel has a particular resistivity</a:t>
            </a:r>
          </a:p>
          <a:p>
            <a:pPr lvl="2"/>
            <a:r>
              <a:rPr lang="en-US" sz="1600" dirty="0">
                <a:sym typeface="Wingdings" pitchFamily="2" charset="2"/>
              </a:rPr>
              <a:t>More permeability, less resistance</a:t>
            </a:r>
          </a:p>
          <a:p>
            <a:pPr lvl="2"/>
            <a:r>
              <a:rPr lang="en-US" sz="1600" dirty="0">
                <a:sym typeface="Wingdings" pitchFamily="2" charset="2"/>
              </a:rPr>
              <a:t>More channels, less resistance</a:t>
            </a:r>
          </a:p>
          <a:p>
            <a:pPr lvl="1"/>
            <a:r>
              <a:rPr lang="en-US" sz="2000" dirty="0">
                <a:sym typeface="Wingdings" pitchFamily="2" charset="2"/>
              </a:rPr>
              <a:t>Ion currents flow in </a:t>
            </a:r>
            <a:r>
              <a:rPr lang="en-US" sz="2000" b="1" dirty="0">
                <a:sym typeface="Wingdings" pitchFamily="2" charset="2"/>
              </a:rPr>
              <a:t>two directions</a:t>
            </a:r>
            <a:r>
              <a:rPr lang="en-US" sz="2000" dirty="0">
                <a:sym typeface="Wingdings" pitchFamily="2" charset="2"/>
              </a:rPr>
              <a:t> (two resistances):</a:t>
            </a:r>
          </a:p>
          <a:p>
            <a:pPr lvl="2"/>
            <a:r>
              <a:rPr lang="en-US" sz="1600" dirty="0">
                <a:sym typeface="Wingdings" pitchFamily="2" charset="2"/>
              </a:rPr>
              <a:t>Membrane resistance (</a:t>
            </a:r>
            <a:r>
              <a:rPr lang="en-US" sz="1600" b="1" dirty="0" err="1">
                <a:sym typeface="Wingdings" pitchFamily="2" charset="2"/>
              </a:rPr>
              <a:t>R</a:t>
            </a:r>
            <a:r>
              <a:rPr lang="en-US" sz="1600" b="1" baseline="-25000" dirty="0" err="1">
                <a:sym typeface="Wingdings" pitchFamily="2" charset="2"/>
              </a:rPr>
              <a:t>membrane</a:t>
            </a:r>
            <a:r>
              <a:rPr lang="en-US" sz="1600" dirty="0">
                <a:sym typeface="Wingdings" pitchFamily="2" charset="2"/>
              </a:rPr>
              <a:t>)</a:t>
            </a:r>
          </a:p>
          <a:p>
            <a:pPr lvl="2"/>
            <a:r>
              <a:rPr lang="en-US" sz="1600" dirty="0">
                <a:sym typeface="Wingdings" pitchFamily="2" charset="2"/>
              </a:rPr>
              <a:t>Axial resistance (</a:t>
            </a:r>
            <a:r>
              <a:rPr lang="en-US" sz="1600" b="1" dirty="0" err="1">
                <a:sym typeface="Wingdings" pitchFamily="2" charset="2"/>
              </a:rPr>
              <a:t>R</a:t>
            </a:r>
            <a:r>
              <a:rPr lang="en-US" sz="1600" b="1" baseline="-25000" dirty="0" err="1">
                <a:sym typeface="Wingdings" pitchFamily="2" charset="2"/>
              </a:rPr>
              <a:t>axial</a:t>
            </a:r>
            <a:r>
              <a:rPr lang="en-US" sz="1600" dirty="0">
                <a:sym typeface="Wingdings" pitchFamily="2" charset="2"/>
              </a:rPr>
              <a:t>)</a:t>
            </a:r>
          </a:p>
          <a:p>
            <a:pPr lvl="1"/>
            <a:r>
              <a:rPr lang="en-US" sz="2000" dirty="0">
                <a:sym typeface="Wingdings" pitchFamily="2" charset="2"/>
              </a:rPr>
              <a:t>Changes on one point affect adjacent membrane regions</a:t>
            </a:r>
          </a:p>
          <a:p>
            <a:pPr lvl="2"/>
            <a:r>
              <a:rPr lang="en-US" sz="1600" b="1" dirty="0">
                <a:sym typeface="Wingdings" pitchFamily="2" charset="2"/>
              </a:rPr>
              <a:t>Length constant</a:t>
            </a:r>
            <a:r>
              <a:rPr lang="en-US" sz="1600" dirty="0">
                <a:sym typeface="Wingdings" pitchFamily="2" charset="2"/>
              </a:rPr>
              <a:t>: distance it takes for a potential change to fall off to about 36% of its initial value</a:t>
            </a:r>
          </a:p>
          <a:p>
            <a:pPr lvl="1"/>
            <a:endParaRPr lang="en-US" sz="2000" dirty="0">
              <a:sym typeface="Wingdings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>
              <a:sym typeface="Wingdings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DFB997-2D85-1F4E-AE0B-E51EF78B9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39" y="4521612"/>
            <a:ext cx="4134545" cy="17040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12D2724-C3AB-2A4C-95D2-59CD3433F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0" y="4606854"/>
            <a:ext cx="4752269" cy="15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79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3F7F"/>
      </a:accent1>
      <a:accent2>
        <a:srgbClr val="BD2A33"/>
      </a:accent2>
      <a:accent3>
        <a:srgbClr val="EE8434"/>
      </a:accent3>
      <a:accent4>
        <a:srgbClr val="FFD046"/>
      </a:accent4>
      <a:accent5>
        <a:srgbClr val="06AE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3F7F"/>
      </a:accent1>
      <a:accent2>
        <a:srgbClr val="BD2A33"/>
      </a:accent2>
      <a:accent3>
        <a:srgbClr val="EE8434"/>
      </a:accent3>
      <a:accent4>
        <a:srgbClr val="FFD046"/>
      </a:accent4>
      <a:accent5>
        <a:srgbClr val="06AE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D1AEFB36A204E41A484664DFA690615" ma:contentTypeVersion="12" ma:contentTypeDescription="Crear nuevo documento." ma:contentTypeScope="" ma:versionID="2d140897321dce235fcaccbd2f3d1e27">
  <xsd:schema xmlns:xsd="http://www.w3.org/2001/XMLSchema" xmlns:xs="http://www.w3.org/2001/XMLSchema" xmlns:p="http://schemas.microsoft.com/office/2006/metadata/properties" xmlns:ns3="e55eaba0-24f3-4b5d-a47f-505998861899" xmlns:ns4="961a420d-ec82-4a90-88d0-393747e6710e" targetNamespace="http://schemas.microsoft.com/office/2006/metadata/properties" ma:root="true" ma:fieldsID="40beef83e46753604877dd2e0dcc6956" ns3:_="" ns4:_="">
    <xsd:import namespace="e55eaba0-24f3-4b5d-a47f-505998861899"/>
    <xsd:import namespace="961a420d-ec82-4a90-88d0-393747e6710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eaba0-24f3-4b5d-a47f-50599886189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1a420d-ec82-4a90-88d0-393747e671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4894FE-D389-4969-8FDC-15193546A418}">
  <ds:schemaRefs>
    <ds:schemaRef ds:uri="961a420d-ec82-4a90-88d0-393747e6710e"/>
    <ds:schemaRef ds:uri="e55eaba0-24f3-4b5d-a47f-5059988618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7C6E2F-09C8-4DCC-AADB-9B9B8AB52783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961a420d-ec82-4a90-88d0-393747e6710e"/>
    <ds:schemaRef ds:uri="e55eaba0-24f3-4b5d-a47f-505998861899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230460D-8413-40AB-B9CD-F4010F6923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13298</TotalTime>
  <Words>2993</Words>
  <Application>Microsoft Macintosh PowerPoint</Application>
  <PresentationFormat>Presentación en pantalla (4:3)</PresentationFormat>
  <Paragraphs>635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50</vt:i4>
      </vt:variant>
    </vt:vector>
  </HeadingPairs>
  <TitlesOfParts>
    <vt:vector size="62" baseType="lpstr">
      <vt:lpstr>Apple Chancery</vt:lpstr>
      <vt:lpstr>Arial</vt:lpstr>
      <vt:lpstr>Calibri</vt:lpstr>
      <vt:lpstr>Cambria Math</vt:lpstr>
      <vt:lpstr>DIN</vt:lpstr>
      <vt:lpstr>Ink Free</vt:lpstr>
      <vt:lpstr>Lato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Enrique</dc:creator>
  <dc:description/>
  <cp:lastModifiedBy>SERGIO LOPEZ BERNAL</cp:lastModifiedBy>
  <cp:revision>2</cp:revision>
  <dcterms:created xsi:type="dcterms:W3CDTF">2020-10-23T10:40:27Z</dcterms:created>
  <dcterms:modified xsi:type="dcterms:W3CDTF">2024-12-18T10:26:47Z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0x010100CD1AEFB36A204E41A484664DFA690615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